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9" r:id="rId32"/>
    <p:sldId id="290" r:id="rId33"/>
    <p:sldId id="291" r:id="rId34"/>
    <p:sldId id="292" r:id="rId35"/>
    <p:sldId id="293" r:id="rId36"/>
    <p:sldId id="294" r:id="rId37"/>
    <p:sldId id="295" r:id="rId38"/>
    <p:sldId id="297" r:id="rId39"/>
    <p:sldId id="300" r:id="rId40"/>
    <p:sldId id="301" r:id="rId41"/>
    <p:sldId id="268" r:id="rId42"/>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615" autoAdjust="0"/>
    <p:restoredTop sz="86496" autoAdjust="0"/>
  </p:normalViewPr>
  <p:slideViewPr>
    <p:cSldViewPr>
      <p:cViewPr varScale="1">
        <p:scale>
          <a:sx n="100" d="100"/>
          <a:sy n="100" d="100"/>
        </p:scale>
        <p:origin x="-1344" y="-96"/>
      </p:cViewPr>
      <p:guideLst>
        <p:guide orient="horz" pos="2160"/>
        <p:guide pos="2880"/>
      </p:guideLst>
    </p:cSldViewPr>
  </p:slideViewPr>
  <p:outlineViewPr>
    <p:cViewPr>
      <p:scale>
        <a:sx n="33" d="100"/>
        <a:sy n="33" d="100"/>
      </p:scale>
      <p:origin x="0" y="5889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9459D52-9761-4311-B198-B581275A70D9}" type="datetimeFigureOut">
              <a:rPr lang="it-IT" smtClean="0"/>
              <a:t>07/01/2016</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69CCEDF-E797-4997-BE44-11541CFB1EC5}" type="slidenum">
              <a:rPr lang="it-IT" smtClean="0"/>
              <a:t>‹N›</a:t>
            </a:fld>
            <a:endParaRPr lang="it-IT"/>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normAutofit/>
          </a:bodyPr>
          <a:lstStyle/>
          <a:p>
            <a:r>
              <a:rPr lang="it-IT" sz="1200" b="0" i="0" kern="1200" dirty="0" smtClean="0">
                <a:solidFill>
                  <a:schemeClr val="tx1"/>
                </a:solidFill>
                <a:latin typeface="+mn-lt"/>
                <a:ea typeface="+mn-ea"/>
                <a:cs typeface="+mn-cs"/>
              </a:rPr>
              <a:t>Francesco Susi – docente di Storia della Scuola e Pedagogia Interculturale di Roma3, nonché Preside della Facoltà di Scienze della Formazione dal 1996. Susi, autore del libro ‘Scuola società politica democrazia. Dalla riforma gentile ai decreti delegati’ </a:t>
            </a:r>
            <a:endParaRPr lang="it-IT" dirty="0"/>
          </a:p>
        </p:txBody>
      </p:sp>
      <p:sp>
        <p:nvSpPr>
          <p:cNvPr id="4" name="Segnaposto numero diapositiva 3"/>
          <p:cNvSpPr>
            <a:spLocks noGrp="1"/>
          </p:cNvSpPr>
          <p:nvPr>
            <p:ph type="sldNum" sz="quarter" idx="10"/>
          </p:nvPr>
        </p:nvSpPr>
        <p:spPr/>
        <p:txBody>
          <a:bodyPr/>
          <a:lstStyle/>
          <a:p>
            <a:fld id="{E69CCEDF-E797-4997-BE44-11541CFB1EC5}" type="slidenum">
              <a:rPr lang="it-IT" smtClean="0"/>
              <a:t>16</a:t>
            </a:fld>
            <a:endParaRPr lang="it-IT"/>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bg>
      <p:bgRef idx="1001">
        <a:schemeClr val="bg1"/>
      </p:bgRef>
    </p:bg>
    <p:spTree>
      <p:nvGrpSpPr>
        <p:cNvPr id="1" name=""/>
        <p:cNvGrpSpPr/>
        <p:nvPr/>
      </p:nvGrpSpPr>
      <p:grpSpPr>
        <a:xfrm>
          <a:off x="0" y="0"/>
          <a:ext cx="0" cy="0"/>
          <a:chOff x="0" y="0"/>
          <a:chExt cx="0" cy="0"/>
        </a:xfrm>
      </p:grpSpPr>
      <p:sp>
        <p:nvSpPr>
          <p:cNvPr id="8" name="Titolo 7"/>
          <p:cNvSpPr>
            <a:spLocks noGrp="1"/>
          </p:cNvSpPr>
          <p:nvPr>
            <p:ph type="ctrTitle"/>
          </p:nvPr>
        </p:nvSpPr>
        <p:spPr>
          <a:xfrm>
            <a:off x="2286000" y="3124200"/>
            <a:ext cx="6172200" cy="1894362"/>
          </a:xfrm>
        </p:spPr>
        <p:txBody>
          <a:bodyPr/>
          <a:lstStyle>
            <a:lvl1pPr>
              <a:defRPr b="1"/>
            </a:lvl1pPr>
          </a:lstStyle>
          <a:p>
            <a:r>
              <a:rPr kumimoji="0" lang="it-IT" smtClean="0"/>
              <a:t>Fare clic per modificare lo stile del titolo</a:t>
            </a:r>
            <a:endParaRPr kumimoji="0" lang="en-US"/>
          </a:p>
        </p:txBody>
      </p:sp>
      <p:sp>
        <p:nvSpPr>
          <p:cNvPr id="9" name="Sottotitolo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it-IT" smtClean="0"/>
              <a:t>Fare clic per modificare lo stile del sottotitolo dello schema</a:t>
            </a:r>
            <a:endParaRPr kumimoji="0" lang="en-US"/>
          </a:p>
        </p:txBody>
      </p:sp>
      <p:sp>
        <p:nvSpPr>
          <p:cNvPr id="28" name="Segnaposto data 27"/>
          <p:cNvSpPr>
            <a:spLocks noGrp="1"/>
          </p:cNvSpPr>
          <p:nvPr>
            <p:ph type="dt" sz="half" idx="10"/>
          </p:nvPr>
        </p:nvSpPr>
        <p:spPr bwMode="auto">
          <a:xfrm rot="5400000">
            <a:off x="7764621" y="1174097"/>
            <a:ext cx="2286000" cy="381000"/>
          </a:xfrm>
        </p:spPr>
        <p:txBody>
          <a:bodyPr/>
          <a:lstStyle/>
          <a:p>
            <a:fld id="{4B6055F8-1D02-4417-9241-55C834FD9970}" type="datetimeFigureOut">
              <a:rPr lang="it-IT" smtClean="0"/>
              <a:pPr/>
              <a:t>07/01/2016</a:t>
            </a:fld>
            <a:endParaRPr lang="it-IT"/>
          </a:p>
        </p:txBody>
      </p:sp>
      <p:sp>
        <p:nvSpPr>
          <p:cNvPr id="17" name="Segnaposto piè di pagina 16"/>
          <p:cNvSpPr>
            <a:spLocks noGrp="1"/>
          </p:cNvSpPr>
          <p:nvPr>
            <p:ph type="ftr" sz="quarter" idx="11"/>
          </p:nvPr>
        </p:nvSpPr>
        <p:spPr bwMode="auto">
          <a:xfrm rot="5400000">
            <a:off x="7077269" y="4181669"/>
            <a:ext cx="3657600" cy="384048"/>
          </a:xfrm>
        </p:spPr>
        <p:txBody>
          <a:bodyPr/>
          <a:lstStyle/>
          <a:p>
            <a:endParaRPr lang="it-IT"/>
          </a:p>
        </p:txBody>
      </p:sp>
      <p:sp>
        <p:nvSpPr>
          <p:cNvPr id="10" name="Rettangolo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ttangolo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ttangolo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ttore 1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ttore 1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ttore 1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ttangolo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egnaposto numero diapositiva 28"/>
          <p:cNvSpPr>
            <a:spLocks noGrp="1"/>
          </p:cNvSpPr>
          <p:nvPr>
            <p:ph type="sldNum" sz="quarter" idx="12"/>
          </p:nvPr>
        </p:nvSpPr>
        <p:spPr bwMode="auto">
          <a:xfrm>
            <a:off x="1325544" y="4928702"/>
            <a:ext cx="609600" cy="517524"/>
          </a:xfrm>
        </p:spPr>
        <p:txBody>
          <a:bodyPr/>
          <a:lstStyle/>
          <a:p>
            <a:fld id="{B007B441-5312-499D-93C3-6E37886527FA}" type="slidenum">
              <a:rPr lang="it-IT" smtClean="0"/>
              <a:pPr/>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07/01/2016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9"/>
            <a:ext cx="1676400" cy="5851525"/>
          </a:xfrm>
        </p:spPr>
        <p:txBody>
          <a:bodyPr vert="eaVert"/>
          <a:lstStyle/>
          <a:p>
            <a:r>
              <a:rPr kumimoji="0" lang="it-IT" smtClean="0"/>
              <a:t>Fare clic per modificare lo stile del titolo</a:t>
            </a:r>
            <a:endParaRPr kumimoji="0" lang="en-US"/>
          </a:p>
        </p:txBody>
      </p:sp>
      <p:sp>
        <p:nvSpPr>
          <p:cNvPr id="3" name="Segnaposto testo verticale 2"/>
          <p:cNvSpPr>
            <a:spLocks noGrp="1"/>
          </p:cNvSpPr>
          <p:nvPr>
            <p:ph type="body" orient="vert" idx="1"/>
          </p:nvPr>
        </p:nvSpPr>
        <p:spPr>
          <a:xfrm>
            <a:off x="457200" y="274638"/>
            <a:ext cx="6019800" cy="5851525"/>
          </a:xfrm>
        </p:spPr>
        <p:txBody>
          <a:bodyPr vert="eaVert"/>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4" name="Segnaposto data 3"/>
          <p:cNvSpPr>
            <a:spLocks noGrp="1"/>
          </p:cNvSpPr>
          <p:nvPr>
            <p:ph type="dt" sz="half" idx="10"/>
          </p:nvPr>
        </p:nvSpPr>
        <p:spPr/>
        <p:txBody>
          <a:bodyPr/>
          <a:lstStyle/>
          <a:p>
            <a:fld id="{4B6055F8-1D02-4417-9241-55C834FD9970}" type="datetimeFigureOut">
              <a:rPr lang="it-IT" smtClean="0"/>
              <a:pPr/>
              <a:t>07/01/2016</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8" name="Segnaposto contenuto 7"/>
          <p:cNvSpPr>
            <a:spLocks noGrp="1"/>
          </p:cNvSpPr>
          <p:nvPr>
            <p:ph sz="quarter" idx="1"/>
          </p:nvPr>
        </p:nvSpPr>
        <p:spPr>
          <a:xfrm>
            <a:off x="457200" y="1600200"/>
            <a:ext cx="7467600" cy="4873752"/>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7" name="Segnaposto data 6"/>
          <p:cNvSpPr>
            <a:spLocks noGrp="1"/>
          </p:cNvSpPr>
          <p:nvPr>
            <p:ph type="dt" sz="half" idx="14"/>
          </p:nvPr>
        </p:nvSpPr>
        <p:spPr/>
        <p:txBody>
          <a:bodyPr rtlCol="0"/>
          <a:lstStyle/>
          <a:p>
            <a:fld id="{4B6055F8-1D02-4417-9241-55C834FD9970}" type="datetimeFigureOut">
              <a:rPr lang="it-IT" smtClean="0"/>
              <a:pPr/>
              <a:t>07/01/2016</a:t>
            </a:fld>
            <a:endParaRPr lang="it-IT"/>
          </a:p>
        </p:txBody>
      </p:sp>
      <p:sp>
        <p:nvSpPr>
          <p:cNvPr id="9" name="Segnaposto numero diapositiva 8"/>
          <p:cNvSpPr>
            <a:spLocks noGrp="1"/>
          </p:cNvSpPr>
          <p:nvPr>
            <p:ph type="sldNum" sz="quarter" idx="15"/>
          </p:nvPr>
        </p:nvSpPr>
        <p:spPr/>
        <p:txBody>
          <a:bodyPr rtlCol="0"/>
          <a:lstStyle/>
          <a:p>
            <a:fld id="{B007B441-5312-499D-93C3-6E37886527FA}" type="slidenum">
              <a:rPr lang="it-IT" smtClean="0"/>
              <a:pPr/>
              <a:t>‹N›</a:t>
            </a:fld>
            <a:endParaRPr lang="it-IT"/>
          </a:p>
        </p:txBody>
      </p:sp>
      <p:sp>
        <p:nvSpPr>
          <p:cNvPr id="10" name="Segnaposto piè di pagina 9"/>
          <p:cNvSpPr>
            <a:spLocks noGrp="1"/>
          </p:cNvSpPr>
          <p:nvPr>
            <p:ph type="ftr" sz="quarter" idx="16"/>
          </p:nvPr>
        </p:nvSpPr>
        <p:spPr/>
        <p:txBody>
          <a:bodyPr rtlCol="0"/>
          <a:lstStyle/>
          <a:p>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1">
        <a:schemeClr val="bg2"/>
      </p:bgRef>
    </p:bg>
    <p:spTree>
      <p:nvGrpSpPr>
        <p:cNvPr id="1" name=""/>
        <p:cNvGrpSpPr/>
        <p:nvPr/>
      </p:nvGrpSpPr>
      <p:grpSpPr>
        <a:xfrm>
          <a:off x="0" y="0"/>
          <a:ext cx="0" cy="0"/>
          <a:chOff x="0" y="0"/>
          <a:chExt cx="0" cy="0"/>
        </a:xfrm>
      </p:grpSpPr>
      <p:sp>
        <p:nvSpPr>
          <p:cNvPr id="2" name="Titolo 1"/>
          <p:cNvSpPr>
            <a:spLocks noGrp="1"/>
          </p:cNvSpPr>
          <p:nvPr>
            <p:ph type="title"/>
          </p:nvPr>
        </p:nvSpPr>
        <p:spPr>
          <a:xfrm>
            <a:off x="2286000" y="2895600"/>
            <a:ext cx="6172200" cy="2053590"/>
          </a:xfrm>
        </p:spPr>
        <p:txBody>
          <a:bodyPr/>
          <a:lstStyle>
            <a:lvl1pPr algn="l">
              <a:buNone/>
              <a:defRPr sz="3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it-IT" smtClean="0"/>
              <a:t>Fare clic per modificare stili del testo dello schema</a:t>
            </a:r>
          </a:p>
        </p:txBody>
      </p:sp>
      <p:sp>
        <p:nvSpPr>
          <p:cNvPr id="4" name="Segnaposto data 3"/>
          <p:cNvSpPr>
            <a:spLocks noGrp="1"/>
          </p:cNvSpPr>
          <p:nvPr>
            <p:ph type="dt" sz="half" idx="10"/>
          </p:nvPr>
        </p:nvSpPr>
        <p:spPr bwMode="auto">
          <a:xfrm rot="5400000">
            <a:off x="7763256" y="1170432"/>
            <a:ext cx="2286000" cy="381000"/>
          </a:xfrm>
        </p:spPr>
        <p:txBody>
          <a:bodyPr/>
          <a:lstStyle/>
          <a:p>
            <a:fld id="{4B6055F8-1D02-4417-9241-55C834FD9970}" type="datetimeFigureOut">
              <a:rPr lang="it-IT" smtClean="0"/>
              <a:pPr/>
              <a:t>07/01/2016</a:t>
            </a:fld>
            <a:endParaRPr lang="it-IT"/>
          </a:p>
        </p:txBody>
      </p:sp>
      <p:sp>
        <p:nvSpPr>
          <p:cNvPr id="5" name="Segnaposto piè di pagina 4"/>
          <p:cNvSpPr>
            <a:spLocks noGrp="1"/>
          </p:cNvSpPr>
          <p:nvPr>
            <p:ph type="ftr" sz="quarter" idx="11"/>
          </p:nvPr>
        </p:nvSpPr>
        <p:spPr bwMode="auto">
          <a:xfrm rot="5400000">
            <a:off x="7077456" y="4178808"/>
            <a:ext cx="3657600" cy="384048"/>
          </a:xfrm>
        </p:spPr>
        <p:txBody>
          <a:bodyPr/>
          <a:lstStyle/>
          <a:p>
            <a:endParaRPr lang="it-IT"/>
          </a:p>
        </p:txBody>
      </p:sp>
      <p:sp>
        <p:nvSpPr>
          <p:cNvPr id="9" name="Rettangolo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ttangolo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ttangolo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ttangolo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ttore 1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ttore 1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ttore 1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ttore 1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ttangolo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ttore 1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egnaposto numero diapositiva 5"/>
          <p:cNvSpPr>
            <a:spLocks noGrp="1"/>
          </p:cNvSpPr>
          <p:nvPr>
            <p:ph type="sldNum" sz="quarter" idx="12"/>
          </p:nvPr>
        </p:nvSpPr>
        <p:spPr bwMode="auto">
          <a:xfrm>
            <a:off x="1340616" y="4928702"/>
            <a:ext cx="609600" cy="517524"/>
          </a:xfrm>
        </p:spPr>
        <p:txBody>
          <a:bodyPr/>
          <a:lstStyle/>
          <a:p>
            <a:fld id="{B007B441-5312-499D-93C3-6E37886527FA}" type="slidenum">
              <a:rPr lang="it-IT" smtClean="0"/>
              <a:pPr/>
              <a:t>‹N›</a:t>
            </a:fld>
            <a:endParaRPr lang="it-IT"/>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5" name="Segnaposto data 4"/>
          <p:cNvSpPr>
            <a:spLocks noGrp="1"/>
          </p:cNvSpPr>
          <p:nvPr>
            <p:ph type="dt" sz="half" idx="10"/>
          </p:nvPr>
        </p:nvSpPr>
        <p:spPr/>
        <p:txBody>
          <a:bodyPr/>
          <a:lstStyle/>
          <a:p>
            <a:fld id="{4B6055F8-1D02-4417-9241-55C834FD9970}" type="datetimeFigureOut">
              <a:rPr lang="it-IT" smtClean="0"/>
              <a:pPr/>
              <a:t>07/01/2016</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007B441-5312-499D-93C3-6E37886527FA}" type="slidenum">
              <a:rPr lang="it-IT" smtClean="0"/>
              <a:pPr/>
              <a:t>‹N›</a:t>
            </a:fld>
            <a:endParaRPr lang="it-IT"/>
          </a:p>
        </p:txBody>
      </p:sp>
      <p:sp>
        <p:nvSpPr>
          <p:cNvPr id="9" name="Segnaposto contenuto 8"/>
          <p:cNvSpPr>
            <a:spLocks noGrp="1"/>
          </p:cNvSpPr>
          <p:nvPr>
            <p:ph sz="quarter" idx="1"/>
          </p:nvPr>
        </p:nvSpPr>
        <p:spPr>
          <a:xfrm>
            <a:off x="457200"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1" name="Segnaposto contenuto 10"/>
          <p:cNvSpPr>
            <a:spLocks noGrp="1"/>
          </p:cNvSpPr>
          <p:nvPr>
            <p:ph sz="quarter" idx="2"/>
          </p:nvPr>
        </p:nvSpPr>
        <p:spPr>
          <a:xfrm>
            <a:off x="4270248" y="1600200"/>
            <a:ext cx="3657600" cy="45720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7543800" cy="1143000"/>
          </a:xfrm>
        </p:spPr>
        <p:txBody>
          <a:bodyPr anchor="b"/>
          <a:lstStyle>
            <a:lvl1pPr>
              <a:defRPr/>
            </a:lvl1pPr>
          </a:lstStyle>
          <a:p>
            <a:r>
              <a:rPr kumimoji="0" lang="it-IT" smtClean="0"/>
              <a:t>Fare clic per modificare lo stile del titolo</a:t>
            </a:r>
            <a:endParaRPr kumimoji="0" lang="en-US"/>
          </a:p>
        </p:txBody>
      </p:sp>
      <p:sp>
        <p:nvSpPr>
          <p:cNvPr id="7" name="Segnaposto data 6"/>
          <p:cNvSpPr>
            <a:spLocks noGrp="1"/>
          </p:cNvSpPr>
          <p:nvPr>
            <p:ph type="dt" sz="half" idx="10"/>
          </p:nvPr>
        </p:nvSpPr>
        <p:spPr/>
        <p:txBody>
          <a:bodyPr/>
          <a:lstStyle/>
          <a:p>
            <a:fld id="{4B6055F8-1D02-4417-9241-55C834FD9970}" type="datetimeFigureOut">
              <a:rPr lang="it-IT" smtClean="0"/>
              <a:pPr/>
              <a:t>07/01/2016</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007B441-5312-499D-93C3-6E37886527FA}" type="slidenum">
              <a:rPr lang="it-IT" smtClean="0"/>
              <a:pPr/>
              <a:t>‹N›</a:t>
            </a:fld>
            <a:endParaRPr lang="it-IT"/>
          </a:p>
        </p:txBody>
      </p:sp>
      <p:sp>
        <p:nvSpPr>
          <p:cNvPr id="11" name="Segnaposto contenuto 10"/>
          <p:cNvSpPr>
            <a:spLocks noGrp="1"/>
          </p:cNvSpPr>
          <p:nvPr>
            <p:ph sz="quarter" idx="2"/>
          </p:nvPr>
        </p:nvSpPr>
        <p:spPr>
          <a:xfrm>
            <a:off x="457200"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3" name="Segnaposto contenuto 12"/>
          <p:cNvSpPr>
            <a:spLocks noGrp="1"/>
          </p:cNvSpPr>
          <p:nvPr>
            <p:ph sz="quarter" idx="4"/>
          </p:nvPr>
        </p:nvSpPr>
        <p:spPr>
          <a:xfrm>
            <a:off x="4371975" y="2362200"/>
            <a:ext cx="3657600" cy="3886200"/>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12" name="Segnaposto testo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
        <p:nvSpPr>
          <p:cNvPr id="14" name="Segnaposto testo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it-IT" smtClean="0"/>
              <a:t>Fare clic per modificare stili del testo dello schema</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kumimoji="0" lang="it-IT" smtClean="0"/>
              <a:t>Fare clic per modificare lo stile del titolo</a:t>
            </a:r>
            <a:endParaRPr kumimoji="0" lang="en-US"/>
          </a:p>
        </p:txBody>
      </p:sp>
      <p:sp>
        <p:nvSpPr>
          <p:cNvPr id="6" name="Segnaposto data 5"/>
          <p:cNvSpPr>
            <a:spLocks noGrp="1"/>
          </p:cNvSpPr>
          <p:nvPr>
            <p:ph type="dt" sz="half" idx="10"/>
          </p:nvPr>
        </p:nvSpPr>
        <p:spPr/>
        <p:txBody>
          <a:bodyPr rtlCol="0"/>
          <a:lstStyle/>
          <a:p>
            <a:fld id="{4B6055F8-1D02-4417-9241-55C834FD9970}" type="datetimeFigureOut">
              <a:rPr lang="it-IT" smtClean="0"/>
              <a:pPr/>
              <a:t>07/01/2016</a:t>
            </a:fld>
            <a:endParaRPr lang="it-IT"/>
          </a:p>
        </p:txBody>
      </p:sp>
      <p:sp>
        <p:nvSpPr>
          <p:cNvPr id="7" name="Segnaposto numero diapositiva 6"/>
          <p:cNvSpPr>
            <a:spLocks noGrp="1"/>
          </p:cNvSpPr>
          <p:nvPr>
            <p:ph type="sldNum" sz="quarter" idx="11"/>
          </p:nvPr>
        </p:nvSpPr>
        <p:spPr/>
        <p:txBody>
          <a:bodyPr rtlCol="0"/>
          <a:lstStyle/>
          <a:p>
            <a:fld id="{B007B441-5312-499D-93C3-6E37886527FA}" type="slidenum">
              <a:rPr lang="it-IT" smtClean="0"/>
              <a:pPr/>
              <a:t>‹N›</a:t>
            </a:fld>
            <a:endParaRPr lang="it-IT"/>
          </a:p>
        </p:txBody>
      </p:sp>
      <p:sp>
        <p:nvSpPr>
          <p:cNvPr id="8" name="Segnaposto piè di pagina 7"/>
          <p:cNvSpPr>
            <a:spLocks noGrp="1"/>
          </p:cNvSpPr>
          <p:nvPr>
            <p:ph type="ftr" sz="quarter" idx="12"/>
          </p:nvPr>
        </p:nvSpPr>
        <p:spPr/>
        <p:txBody>
          <a:bodyPr rtlCol="0"/>
          <a:lstStyle/>
          <a:p>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4B6055F8-1D02-4417-9241-55C834FD9970}" type="datetimeFigureOut">
              <a:rPr lang="it-IT" smtClean="0"/>
              <a:pPr/>
              <a:t>07/01/2016</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007B441-5312-499D-93C3-6E37886527FA}"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bg>
      <p:bgRef idx="1001">
        <a:schemeClr val="bg1"/>
      </p:bgRef>
    </p:bg>
    <p:spTree>
      <p:nvGrpSpPr>
        <p:cNvPr id="1" name=""/>
        <p:cNvGrpSpPr/>
        <p:nvPr/>
      </p:nvGrpSpPr>
      <p:grpSpPr>
        <a:xfrm>
          <a:off x="0" y="0"/>
          <a:ext cx="0" cy="0"/>
          <a:chOff x="0" y="0"/>
          <a:chExt cx="0" cy="0"/>
        </a:xfrm>
      </p:grpSpPr>
      <p:sp>
        <p:nvSpPr>
          <p:cNvPr id="10" name="Connettore 1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olo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it-IT" smtClean="0"/>
              <a:t>Fare clic per modificare lo stile del titolo</a:t>
            </a:r>
            <a:endParaRPr kumimoji="0" lang="en-US"/>
          </a:p>
        </p:txBody>
      </p:sp>
      <p:sp>
        <p:nvSpPr>
          <p:cNvPr id="3" name="Segnaposto testo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it-IT" smtClean="0"/>
              <a:t>Fare clic per modificare stili del testo dello schema</a:t>
            </a:r>
          </a:p>
        </p:txBody>
      </p:sp>
      <p:sp>
        <p:nvSpPr>
          <p:cNvPr id="8" name="Connettore 1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ttore 1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ttore 1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ttangolo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ttore 1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Segnaposto contenuto 17"/>
          <p:cNvSpPr>
            <a:spLocks noGrp="1"/>
          </p:cNvSpPr>
          <p:nvPr>
            <p:ph sz="quarter" idx="1"/>
          </p:nvPr>
        </p:nvSpPr>
        <p:spPr>
          <a:xfrm>
            <a:off x="304800" y="274320"/>
            <a:ext cx="5638800" cy="6327648"/>
          </a:xfrm>
        </p:spPr>
        <p:txBody>
          <a:bodyPr/>
          <a:lstStyle/>
          <a:p>
            <a:pPr lvl="0" eaLnBrk="1" latinLnBrk="0" hangingPunct="1"/>
            <a:r>
              <a:rPr lang="it-IT" smtClean="0"/>
              <a:t>Fare clic per modificare stili del testo dello schema</a:t>
            </a:r>
          </a:p>
          <a:p>
            <a:pPr lvl="1" eaLnBrk="1" latinLnBrk="0" hangingPunct="1"/>
            <a:r>
              <a:rPr lang="it-IT" smtClean="0"/>
              <a:t>Secondo livello</a:t>
            </a:r>
          </a:p>
          <a:p>
            <a:pPr lvl="2" eaLnBrk="1" latinLnBrk="0" hangingPunct="1"/>
            <a:r>
              <a:rPr lang="it-IT" smtClean="0"/>
              <a:t>Terzo livello</a:t>
            </a:r>
          </a:p>
          <a:p>
            <a:pPr lvl="3" eaLnBrk="1" latinLnBrk="0" hangingPunct="1"/>
            <a:r>
              <a:rPr lang="it-IT" smtClean="0"/>
              <a:t>Quarto livello</a:t>
            </a:r>
          </a:p>
          <a:p>
            <a:pPr lvl="4" eaLnBrk="1" latinLnBrk="0" hangingPunct="1"/>
            <a:r>
              <a:rPr lang="it-IT" smtClean="0"/>
              <a:t>Quinto livello</a:t>
            </a:r>
            <a:endParaRPr kumimoji="0" lang="en-US"/>
          </a:p>
        </p:txBody>
      </p:sp>
      <p:sp>
        <p:nvSpPr>
          <p:cNvPr id="21" name="Segnaposto data 20"/>
          <p:cNvSpPr>
            <a:spLocks noGrp="1"/>
          </p:cNvSpPr>
          <p:nvPr>
            <p:ph type="dt" sz="half" idx="14"/>
          </p:nvPr>
        </p:nvSpPr>
        <p:spPr/>
        <p:txBody>
          <a:bodyPr rtlCol="0"/>
          <a:lstStyle/>
          <a:p>
            <a:fld id="{4B6055F8-1D02-4417-9241-55C834FD9970}" type="datetimeFigureOut">
              <a:rPr lang="it-IT" smtClean="0"/>
              <a:pPr/>
              <a:t>07/01/2016</a:t>
            </a:fld>
            <a:endParaRPr lang="it-IT"/>
          </a:p>
        </p:txBody>
      </p:sp>
      <p:sp>
        <p:nvSpPr>
          <p:cNvPr id="22" name="Segnaposto numero diapositiva 21"/>
          <p:cNvSpPr>
            <a:spLocks noGrp="1"/>
          </p:cNvSpPr>
          <p:nvPr>
            <p:ph type="sldNum" sz="quarter" idx="15"/>
          </p:nvPr>
        </p:nvSpPr>
        <p:spPr/>
        <p:txBody>
          <a:bodyPr rtlCol="0"/>
          <a:lstStyle/>
          <a:p>
            <a:fld id="{B007B441-5312-499D-93C3-6E37886527FA}" type="slidenum">
              <a:rPr lang="it-IT" smtClean="0"/>
              <a:pPr/>
              <a:t>‹N›</a:t>
            </a:fld>
            <a:endParaRPr lang="it-IT"/>
          </a:p>
        </p:txBody>
      </p:sp>
      <p:sp>
        <p:nvSpPr>
          <p:cNvPr id="23" name="Segnaposto piè di pagina 22"/>
          <p:cNvSpPr>
            <a:spLocks noGrp="1"/>
          </p:cNvSpPr>
          <p:nvPr>
            <p:ph type="ftr" sz="quarter" idx="16"/>
          </p:nvPr>
        </p:nvSpPr>
        <p:spPr/>
        <p:txBody>
          <a:bodyPr rtlCol="0"/>
          <a:lstStyle/>
          <a:p>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9" name="Connettore 1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olo 1"/>
          <p:cNvSpPr>
            <a:spLocks noGrp="1"/>
          </p:cNvSpPr>
          <p:nvPr>
            <p:ph type="title"/>
          </p:nvPr>
        </p:nvSpPr>
        <p:spPr>
          <a:xfrm rot="5400000">
            <a:off x="3350133" y="3200400"/>
            <a:ext cx="6309360" cy="457200"/>
          </a:xfrm>
        </p:spPr>
        <p:txBody>
          <a:bodyPr anchor="b"/>
          <a:lstStyle>
            <a:lvl1pPr algn="l">
              <a:buNone/>
              <a:defRPr sz="2000" b="1"/>
            </a:lvl1pPr>
          </a:lstStyle>
          <a:p>
            <a:r>
              <a:rPr kumimoji="0" lang="it-IT" smtClean="0"/>
              <a:t>Fare clic per modificare lo stile del titolo</a:t>
            </a:r>
            <a:endParaRPr kumimoji="0" lang="en-US"/>
          </a:p>
        </p:txBody>
      </p:sp>
      <p:sp>
        <p:nvSpPr>
          <p:cNvPr id="3" name="Segnaposto immagin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it-IT" smtClean="0"/>
              <a:t>Fare clic sull'icona per inserire un'immagine</a:t>
            </a:r>
            <a:endParaRPr kumimoji="0" lang="en-US" dirty="0"/>
          </a:p>
        </p:txBody>
      </p:sp>
      <p:sp>
        <p:nvSpPr>
          <p:cNvPr id="4" name="Segnaposto testo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it-IT" smtClean="0"/>
              <a:t>Fare clic per modificare stili del testo dello schema</a:t>
            </a:r>
          </a:p>
        </p:txBody>
      </p:sp>
      <p:sp>
        <p:nvSpPr>
          <p:cNvPr id="10" name="Connettore 1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ttangolo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ttore 1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ttore 1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ttore 1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Segnaposto data 16"/>
          <p:cNvSpPr>
            <a:spLocks noGrp="1"/>
          </p:cNvSpPr>
          <p:nvPr>
            <p:ph type="dt" sz="half" idx="10"/>
          </p:nvPr>
        </p:nvSpPr>
        <p:spPr/>
        <p:txBody>
          <a:bodyPr rtlCol="0"/>
          <a:lstStyle/>
          <a:p>
            <a:fld id="{4B6055F8-1D02-4417-9241-55C834FD9970}" type="datetimeFigureOut">
              <a:rPr lang="it-IT" smtClean="0"/>
              <a:pPr/>
              <a:t>07/01/2016</a:t>
            </a:fld>
            <a:endParaRPr lang="it-IT"/>
          </a:p>
        </p:txBody>
      </p:sp>
      <p:sp>
        <p:nvSpPr>
          <p:cNvPr id="18" name="Segnaposto numero diapositiva 17"/>
          <p:cNvSpPr>
            <a:spLocks noGrp="1"/>
          </p:cNvSpPr>
          <p:nvPr>
            <p:ph type="sldNum" sz="quarter" idx="11"/>
          </p:nvPr>
        </p:nvSpPr>
        <p:spPr/>
        <p:txBody>
          <a:bodyPr rtlCol="0"/>
          <a:lstStyle/>
          <a:p>
            <a:fld id="{B007B441-5312-499D-93C3-6E37886527FA}" type="slidenum">
              <a:rPr lang="it-IT" smtClean="0"/>
              <a:pPr/>
              <a:t>‹N›</a:t>
            </a:fld>
            <a:endParaRPr lang="it-IT"/>
          </a:p>
        </p:txBody>
      </p:sp>
      <p:sp>
        <p:nvSpPr>
          <p:cNvPr id="21" name="Segnaposto piè di pagina 20"/>
          <p:cNvSpPr>
            <a:spLocks noGrp="1"/>
          </p:cNvSpPr>
          <p:nvPr>
            <p:ph type="ftr" sz="quarter" idx="12"/>
          </p:nvPr>
        </p:nvSpPr>
        <p:spPr/>
        <p:txBody>
          <a:bodyPr rtlCol="0"/>
          <a:lstStyle/>
          <a:p>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ttore 1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Segnaposto titolo 21"/>
          <p:cNvSpPr>
            <a:spLocks noGrp="1"/>
          </p:cNvSpPr>
          <p:nvPr>
            <p:ph type="title"/>
          </p:nvPr>
        </p:nvSpPr>
        <p:spPr>
          <a:xfrm>
            <a:off x="457200" y="274638"/>
            <a:ext cx="7467600" cy="1143000"/>
          </a:xfrm>
          <a:prstGeom prst="rect">
            <a:avLst/>
          </a:prstGeom>
        </p:spPr>
        <p:txBody>
          <a:bodyPr vert="horz" anchor="b">
            <a:normAutofit/>
          </a:bodyPr>
          <a:lstStyle/>
          <a:p>
            <a:r>
              <a:rPr kumimoji="0" lang="it-IT" smtClean="0"/>
              <a:t>Fare clic per modificare lo stile del titolo</a:t>
            </a:r>
            <a:endParaRPr kumimoji="0" lang="en-US"/>
          </a:p>
        </p:txBody>
      </p:sp>
      <p:sp>
        <p:nvSpPr>
          <p:cNvPr id="13" name="Segnaposto testo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it-IT" smtClean="0"/>
              <a:t>Fare clic per modificare stili del testo dello schema</a:t>
            </a:r>
          </a:p>
          <a:p>
            <a:pPr lvl="1" eaLnBrk="1" latinLnBrk="0" hangingPunct="1"/>
            <a:r>
              <a:rPr kumimoji="0" lang="it-IT" smtClean="0"/>
              <a:t>Secondo livello</a:t>
            </a:r>
          </a:p>
          <a:p>
            <a:pPr lvl="2" eaLnBrk="1" latinLnBrk="0" hangingPunct="1"/>
            <a:r>
              <a:rPr kumimoji="0" lang="it-IT" smtClean="0"/>
              <a:t>Terzo livello</a:t>
            </a:r>
          </a:p>
          <a:p>
            <a:pPr lvl="3" eaLnBrk="1" latinLnBrk="0" hangingPunct="1"/>
            <a:r>
              <a:rPr kumimoji="0" lang="it-IT" smtClean="0"/>
              <a:t>Quarto livello</a:t>
            </a:r>
          </a:p>
          <a:p>
            <a:pPr lvl="4" eaLnBrk="1" latinLnBrk="0" hangingPunct="1"/>
            <a:r>
              <a:rPr kumimoji="0" lang="it-IT" smtClean="0"/>
              <a:t>Quinto livello</a:t>
            </a:r>
            <a:endParaRPr kumimoji="0" lang="en-US"/>
          </a:p>
        </p:txBody>
      </p:sp>
      <p:sp>
        <p:nvSpPr>
          <p:cNvPr id="14" name="Segnaposto data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B6055F8-1D02-4417-9241-55C834FD9970}" type="datetimeFigureOut">
              <a:rPr lang="it-IT" smtClean="0"/>
              <a:pPr/>
              <a:t>07/01/2016</a:t>
            </a:fld>
            <a:endParaRPr lang="it-IT"/>
          </a:p>
        </p:txBody>
      </p:sp>
      <p:sp>
        <p:nvSpPr>
          <p:cNvPr id="3" name="Segnaposto piè di pagina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t-IT"/>
          </a:p>
        </p:txBody>
      </p:sp>
      <p:sp>
        <p:nvSpPr>
          <p:cNvPr id="7" name="Connettore 1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ttore 1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ttangolo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ttore 1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egnaposto numero diapositiva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007B441-5312-499D-93C3-6E37886527FA}" type="slidenum">
              <a:rPr lang="it-IT" smtClean="0"/>
              <a:pPr/>
              <a:t>‹N›</a:t>
            </a:fld>
            <a:endParaRPr lang="it-IT"/>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2286000" y="548680"/>
            <a:ext cx="6172200" cy="4469882"/>
          </a:xfrm>
        </p:spPr>
        <p:txBody>
          <a:bodyPr>
            <a:normAutofit/>
          </a:bodyPr>
          <a:lstStyle/>
          <a:p>
            <a:r>
              <a:rPr lang="it-IT" sz="4400" dirty="0" smtClean="0">
                <a:solidFill>
                  <a:srgbClr val="7030A0"/>
                </a:solidFill>
              </a:rPr>
              <a:t>SVILUPPO E ATTUAZIONE </a:t>
            </a:r>
            <a:r>
              <a:rPr lang="it-IT" sz="4400" dirty="0" err="1" smtClean="0">
                <a:solidFill>
                  <a:srgbClr val="7030A0"/>
                </a:solidFill>
              </a:rPr>
              <a:t>DI</a:t>
            </a:r>
            <a:r>
              <a:rPr lang="it-IT" sz="4400" dirty="0" smtClean="0">
                <a:solidFill>
                  <a:srgbClr val="7030A0"/>
                </a:solidFill>
              </a:rPr>
              <a:t> CURRICULI PER UN’EDUCAZIONE </a:t>
            </a:r>
            <a:r>
              <a:rPr lang="it-IT" sz="4400" dirty="0" smtClean="0">
                <a:solidFill>
                  <a:srgbClr val="7030A0"/>
                </a:solidFill>
              </a:rPr>
              <a:t>PLURILINGUE E INTERCULTURALE</a:t>
            </a:r>
            <a:endParaRPr lang="it-IT" sz="4400" dirty="0">
              <a:solidFill>
                <a:srgbClr val="7030A0"/>
              </a:solidFill>
            </a:endParaRPr>
          </a:p>
        </p:txBody>
      </p:sp>
      <p:sp>
        <p:nvSpPr>
          <p:cNvPr id="3" name="Sottotitolo 2"/>
          <p:cNvSpPr>
            <a:spLocks noGrp="1"/>
          </p:cNvSpPr>
          <p:nvPr>
            <p:ph type="subTitle" idx="1"/>
          </p:nvPr>
        </p:nvSpPr>
        <p:spPr/>
        <p:txBody>
          <a:bodyPr>
            <a:normAutofit/>
          </a:bodyPr>
          <a:lstStyle/>
          <a:p>
            <a:r>
              <a:rPr lang="it-IT" sz="2400" dirty="0" smtClean="0">
                <a:solidFill>
                  <a:srgbClr val="002060"/>
                </a:solidFill>
              </a:rPr>
              <a:t>Belvedere </a:t>
            </a:r>
            <a:r>
              <a:rPr lang="it-IT" sz="2400" dirty="0" err="1" smtClean="0">
                <a:solidFill>
                  <a:srgbClr val="002060"/>
                </a:solidFill>
              </a:rPr>
              <a:t>M.mo</a:t>
            </a:r>
            <a:r>
              <a:rPr lang="it-IT" sz="2400" dirty="0" smtClean="0">
                <a:solidFill>
                  <a:srgbClr val="002060"/>
                </a:solidFill>
              </a:rPr>
              <a:t> 9 gennaio 2016</a:t>
            </a:r>
          </a:p>
          <a:p>
            <a:r>
              <a:rPr lang="it-IT" sz="2400" dirty="0" smtClean="0">
                <a:solidFill>
                  <a:srgbClr val="002060"/>
                </a:solidFill>
              </a:rPr>
              <a:t>Licei “ T. Campanella”</a:t>
            </a:r>
          </a:p>
          <a:p>
            <a:r>
              <a:rPr lang="it-IT" sz="2400" dirty="0" err="1" smtClean="0">
                <a:solidFill>
                  <a:srgbClr val="002060"/>
                </a:solidFill>
              </a:rPr>
              <a:t>D.S.</a:t>
            </a:r>
            <a:r>
              <a:rPr lang="it-IT" sz="2400" dirty="0" smtClean="0">
                <a:solidFill>
                  <a:srgbClr val="002060"/>
                </a:solidFill>
              </a:rPr>
              <a:t> Maria Grazia </a:t>
            </a:r>
            <a:r>
              <a:rPr lang="it-IT" sz="2400" dirty="0" err="1" smtClean="0">
                <a:solidFill>
                  <a:srgbClr val="002060"/>
                </a:solidFill>
              </a:rPr>
              <a:t>Cianciulli</a:t>
            </a:r>
            <a:endParaRPr lang="it-IT" sz="2400" dirty="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1" algn="ctr" rtl="0">
              <a:spcBef>
                <a:spcPct val="0"/>
              </a:spcBef>
            </a:pPr>
            <a:r>
              <a:rPr lang="en-GB" sz="3600" b="1" dirty="0" smtClean="0">
                <a:latin typeface="Garamond" pitchFamily="18" charset="0"/>
              </a:rPr>
              <a:t>UNA “NUOVA CITTADINANZA”</a:t>
            </a:r>
            <a:br>
              <a:rPr lang="en-GB" sz="3600" b="1" dirty="0" smtClean="0">
                <a:latin typeface="Garamond" pitchFamily="18" charset="0"/>
              </a:rPr>
            </a:br>
            <a:r>
              <a:rPr lang="en-GB" sz="3600" b="1" dirty="0" err="1" smtClean="0">
                <a:latin typeface="Garamond" pitchFamily="18" charset="0"/>
              </a:rPr>
              <a:t>improntata</a:t>
            </a:r>
            <a:r>
              <a:rPr lang="en-GB" sz="3600" b="1" dirty="0" smtClean="0">
                <a:latin typeface="Garamond" pitchFamily="18" charset="0"/>
              </a:rPr>
              <a:t> </a:t>
            </a:r>
            <a:r>
              <a:rPr lang="en-GB" sz="3600" b="1" dirty="0" err="1" smtClean="0">
                <a:latin typeface="Garamond" pitchFamily="18" charset="0"/>
              </a:rPr>
              <a:t>alla</a:t>
            </a:r>
            <a:r>
              <a:rPr lang="en-GB" sz="3600" b="1" dirty="0" smtClean="0">
                <a:latin typeface="Garamond" pitchFamily="18" charset="0"/>
              </a:rPr>
              <a:t> </a:t>
            </a:r>
            <a:r>
              <a:rPr lang="en-GB" sz="3600" b="1" dirty="0" err="1" smtClean="0">
                <a:latin typeface="Garamond" pitchFamily="18" charset="0"/>
              </a:rPr>
              <a:t>tolleranza</a:t>
            </a:r>
            <a:endParaRPr lang="it-IT" dirty="0"/>
          </a:p>
        </p:txBody>
      </p:sp>
      <p:sp>
        <p:nvSpPr>
          <p:cNvPr id="3" name="Segnaposto contenuto 2"/>
          <p:cNvSpPr>
            <a:spLocks noGrp="1"/>
          </p:cNvSpPr>
          <p:nvPr>
            <p:ph sz="quarter" idx="1"/>
          </p:nvPr>
        </p:nvSpPr>
        <p:spPr/>
        <p:txBody>
          <a:bodyPr/>
          <a:lstStyle/>
          <a:p>
            <a:pPr lvl="1" algn="just">
              <a:lnSpc>
                <a:spcPct val="90000"/>
              </a:lnSpc>
              <a:spcBef>
                <a:spcPts val="500"/>
              </a:spcBef>
              <a:buFont typeface="Garamond" pitchFamily="18" charset="0"/>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r>
              <a:rPr lang="en-GB" sz="3200" dirty="0" smtClean="0">
                <a:latin typeface="Garamond" pitchFamily="18" charset="0"/>
              </a:rPr>
              <a:t>non </a:t>
            </a:r>
            <a:r>
              <a:rPr lang="en-GB" sz="3200" dirty="0" err="1" smtClean="0">
                <a:latin typeface="Garamond" pitchFamily="18" charset="0"/>
              </a:rPr>
              <a:t>basta</a:t>
            </a:r>
            <a:r>
              <a:rPr lang="en-GB" sz="3200" dirty="0" smtClean="0">
                <a:latin typeface="Garamond" pitchFamily="18" charset="0"/>
              </a:rPr>
              <a:t> </a:t>
            </a:r>
            <a:r>
              <a:rPr lang="en-GB" sz="3200" dirty="0" err="1" smtClean="0">
                <a:latin typeface="Garamond" pitchFamily="18" charset="0"/>
              </a:rPr>
              <a:t>riconoscere</a:t>
            </a:r>
            <a:r>
              <a:rPr lang="en-GB" sz="3200" dirty="0" smtClean="0">
                <a:latin typeface="Garamond" pitchFamily="18" charset="0"/>
              </a:rPr>
              <a:t> e </a:t>
            </a:r>
            <a:r>
              <a:rPr lang="en-GB" sz="3200" dirty="0" err="1" smtClean="0">
                <a:latin typeface="Garamond" pitchFamily="18" charset="0"/>
              </a:rPr>
              <a:t>conservare</a:t>
            </a:r>
            <a:r>
              <a:rPr lang="en-GB" sz="3200" dirty="0" smtClean="0">
                <a:latin typeface="Garamond" pitchFamily="18" charset="0"/>
              </a:rPr>
              <a:t> le </a:t>
            </a:r>
            <a:r>
              <a:rPr lang="en-GB" sz="3200" dirty="0" err="1" smtClean="0">
                <a:latin typeface="Garamond" pitchFamily="18" charset="0"/>
              </a:rPr>
              <a:t>diversità</a:t>
            </a:r>
            <a:r>
              <a:rPr lang="en-GB" sz="3200" dirty="0" smtClean="0">
                <a:latin typeface="Garamond" pitchFamily="18" charset="0"/>
              </a:rPr>
              <a:t> </a:t>
            </a:r>
            <a:r>
              <a:rPr lang="en-GB" sz="3200" dirty="0" err="1" smtClean="0">
                <a:latin typeface="Garamond" pitchFamily="18" charset="0"/>
              </a:rPr>
              <a:t>preesistenti</a:t>
            </a:r>
            <a:r>
              <a:rPr lang="en-GB" sz="3200" dirty="0" smtClean="0">
                <a:latin typeface="Garamond" pitchFamily="18" charset="0"/>
              </a:rPr>
              <a:t>, </a:t>
            </a:r>
            <a:r>
              <a:rPr lang="en-GB" sz="3200" dirty="0" err="1" smtClean="0">
                <a:latin typeface="Garamond" pitchFamily="18" charset="0"/>
              </a:rPr>
              <a:t>nella</a:t>
            </a:r>
            <a:r>
              <a:rPr lang="en-GB" sz="3200" dirty="0" smtClean="0">
                <a:latin typeface="Garamond" pitchFamily="18" charset="0"/>
              </a:rPr>
              <a:t> </a:t>
            </a:r>
            <a:r>
              <a:rPr lang="en-GB" sz="3200" dirty="0" err="1" smtClean="0">
                <a:latin typeface="Garamond" pitchFamily="18" charset="0"/>
              </a:rPr>
              <a:t>loro</a:t>
            </a:r>
            <a:r>
              <a:rPr lang="en-GB" sz="3200" dirty="0" smtClean="0">
                <a:latin typeface="Garamond" pitchFamily="18" charset="0"/>
              </a:rPr>
              <a:t> </a:t>
            </a:r>
            <a:r>
              <a:rPr lang="en-GB" sz="3200" dirty="0" err="1" smtClean="0">
                <a:latin typeface="Garamond" pitchFamily="18" charset="0"/>
              </a:rPr>
              <a:t>pura</a:t>
            </a:r>
            <a:r>
              <a:rPr lang="en-GB" sz="3200" dirty="0" smtClean="0">
                <a:latin typeface="Garamond" pitchFamily="18" charset="0"/>
              </a:rPr>
              <a:t> e </a:t>
            </a:r>
            <a:r>
              <a:rPr lang="en-GB" sz="3200" dirty="0" err="1" smtClean="0">
                <a:latin typeface="Garamond" pitchFamily="18" charset="0"/>
              </a:rPr>
              <a:t>semplice</a:t>
            </a:r>
            <a:r>
              <a:rPr lang="en-GB" sz="3200" dirty="0" smtClean="0">
                <a:latin typeface="Garamond" pitchFamily="18" charset="0"/>
              </a:rPr>
              <a:t> </a:t>
            </a:r>
            <a:r>
              <a:rPr lang="en-GB" sz="3200" dirty="0" err="1" smtClean="0">
                <a:latin typeface="Garamond" pitchFamily="18" charset="0"/>
              </a:rPr>
              <a:t>autonomia</a:t>
            </a:r>
            <a:r>
              <a:rPr lang="en-GB" sz="3200" dirty="0" smtClean="0">
                <a:latin typeface="Garamond" pitchFamily="18" charset="0"/>
              </a:rPr>
              <a:t>    </a:t>
            </a:r>
            <a:endParaRPr lang="en-GB" sz="3200" dirty="0" smtClean="0">
              <a:latin typeface="Garamond" pitchFamily="18" charset="0"/>
            </a:endParaRPr>
          </a:p>
          <a:p>
            <a:pPr lvl="1" algn="just">
              <a:lnSpc>
                <a:spcPct val="90000"/>
              </a:lnSpc>
              <a:spcBef>
                <a:spcPts val="500"/>
              </a:spcBef>
              <a:buFont typeface="Garamond" pitchFamily="18" charset="0"/>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r>
              <a:rPr lang="en-GB" sz="3200" dirty="0" smtClean="0">
                <a:latin typeface="Garamond" pitchFamily="18" charset="0"/>
              </a:rPr>
              <a:t>    </a:t>
            </a:r>
            <a:r>
              <a:rPr lang="en-GB" sz="3200" dirty="0" err="1" smtClean="0">
                <a:latin typeface="Garamond" pitchFamily="18" charset="0"/>
              </a:rPr>
              <a:t>bisogna</a:t>
            </a:r>
            <a:r>
              <a:rPr lang="en-GB" sz="3200" dirty="0" smtClean="0">
                <a:latin typeface="Garamond" pitchFamily="18" charset="0"/>
              </a:rPr>
              <a:t>, </a:t>
            </a:r>
            <a:r>
              <a:rPr lang="en-GB" sz="3200" dirty="0" err="1" smtClean="0">
                <a:latin typeface="Garamond" pitchFamily="18" charset="0"/>
              </a:rPr>
              <a:t>invece</a:t>
            </a:r>
            <a:r>
              <a:rPr lang="en-GB" sz="3200" dirty="0" smtClean="0">
                <a:latin typeface="Garamond" pitchFamily="18" charset="0"/>
              </a:rPr>
              <a:t>, </a:t>
            </a:r>
            <a:r>
              <a:rPr lang="en-GB" sz="3200" dirty="0" err="1" smtClean="0">
                <a:latin typeface="Garamond" pitchFamily="18" charset="0"/>
              </a:rPr>
              <a:t>sostenere</a:t>
            </a:r>
            <a:r>
              <a:rPr lang="en-GB" sz="3200" dirty="0" smtClean="0">
                <a:latin typeface="Garamond" pitchFamily="18" charset="0"/>
              </a:rPr>
              <a:t> </a:t>
            </a:r>
            <a:r>
              <a:rPr lang="en-GB" sz="3200" dirty="0" err="1" smtClean="0">
                <a:latin typeface="Garamond" pitchFamily="18" charset="0"/>
              </a:rPr>
              <a:t>attivamente</a:t>
            </a:r>
            <a:r>
              <a:rPr lang="en-GB" sz="3200" dirty="0" smtClean="0">
                <a:latin typeface="Garamond" pitchFamily="18" charset="0"/>
              </a:rPr>
              <a:t> </a:t>
            </a:r>
            <a:r>
              <a:rPr lang="en-GB" sz="3200" b="1" dirty="0" smtClean="0">
                <a:latin typeface="Garamond" pitchFamily="18" charset="0"/>
              </a:rPr>
              <a:t>la </a:t>
            </a:r>
            <a:r>
              <a:rPr lang="en-GB" sz="3200" b="1" dirty="0" err="1" smtClean="0">
                <a:latin typeface="Garamond" pitchFamily="18" charset="0"/>
              </a:rPr>
              <a:t>loro</a:t>
            </a:r>
            <a:r>
              <a:rPr lang="en-GB" sz="3200" b="1" dirty="0" smtClean="0">
                <a:latin typeface="Garamond" pitchFamily="18" charset="0"/>
              </a:rPr>
              <a:t> </a:t>
            </a:r>
            <a:r>
              <a:rPr lang="en-GB" sz="3200" b="1" dirty="0" err="1" smtClean="0">
                <a:latin typeface="Garamond" pitchFamily="18" charset="0"/>
              </a:rPr>
              <a:t>interazione</a:t>
            </a:r>
            <a:r>
              <a:rPr lang="en-GB" sz="3200" dirty="0" smtClean="0">
                <a:latin typeface="Garamond" pitchFamily="18" charset="0"/>
              </a:rPr>
              <a:t> e la </a:t>
            </a:r>
            <a:r>
              <a:rPr lang="en-GB" sz="3200" dirty="0" err="1" smtClean="0">
                <a:latin typeface="Garamond" pitchFamily="18" charset="0"/>
              </a:rPr>
              <a:t>loro</a:t>
            </a:r>
            <a:r>
              <a:rPr lang="en-GB" sz="3200" dirty="0" smtClean="0">
                <a:latin typeface="Garamond" pitchFamily="18" charset="0"/>
              </a:rPr>
              <a:t> </a:t>
            </a:r>
            <a:r>
              <a:rPr lang="en-GB" sz="3200" dirty="0" err="1" smtClean="0">
                <a:latin typeface="Garamond" pitchFamily="18" charset="0"/>
              </a:rPr>
              <a:t>integrazione</a:t>
            </a:r>
            <a:r>
              <a:rPr lang="en-GB" sz="3200" dirty="0" smtClean="0">
                <a:latin typeface="Garamond" pitchFamily="18" charset="0"/>
              </a:rPr>
              <a:t> </a:t>
            </a:r>
            <a:r>
              <a:rPr lang="en-GB" sz="3200" dirty="0" err="1" smtClean="0">
                <a:latin typeface="Garamond" pitchFamily="18" charset="0"/>
              </a:rPr>
              <a:t>attraverso</a:t>
            </a:r>
            <a:r>
              <a:rPr lang="en-GB" sz="3200" dirty="0" smtClean="0">
                <a:latin typeface="Garamond" pitchFamily="18" charset="0"/>
              </a:rPr>
              <a:t> la </a:t>
            </a:r>
            <a:r>
              <a:rPr lang="en-GB" sz="3200" dirty="0" err="1" smtClean="0">
                <a:latin typeface="Garamond" pitchFamily="18" charset="0"/>
              </a:rPr>
              <a:t>conoscenza</a:t>
            </a:r>
            <a:r>
              <a:rPr lang="en-GB" sz="3200" dirty="0" smtClean="0">
                <a:latin typeface="Garamond" pitchFamily="18" charset="0"/>
              </a:rPr>
              <a:t> </a:t>
            </a:r>
            <a:r>
              <a:rPr lang="en-GB" sz="3200" dirty="0" err="1" smtClean="0">
                <a:latin typeface="Garamond" pitchFamily="18" charset="0"/>
              </a:rPr>
              <a:t>della</a:t>
            </a:r>
            <a:r>
              <a:rPr lang="en-GB" sz="3200" dirty="0" smtClean="0">
                <a:latin typeface="Garamond" pitchFamily="18" charset="0"/>
              </a:rPr>
              <a:t> nostra e </a:t>
            </a:r>
            <a:r>
              <a:rPr lang="en-GB" sz="3200" dirty="0" err="1" smtClean="0">
                <a:latin typeface="Garamond" pitchFamily="18" charset="0"/>
              </a:rPr>
              <a:t>delle</a:t>
            </a:r>
            <a:r>
              <a:rPr lang="en-GB" sz="3200" dirty="0" smtClean="0">
                <a:latin typeface="Garamond" pitchFamily="18" charset="0"/>
              </a:rPr>
              <a:t> </a:t>
            </a:r>
            <a:r>
              <a:rPr lang="en-GB" sz="3200" dirty="0" err="1" smtClean="0">
                <a:latin typeface="Garamond" pitchFamily="18" charset="0"/>
              </a:rPr>
              <a:t>altre</a:t>
            </a:r>
            <a:r>
              <a:rPr lang="en-GB" sz="3200" dirty="0" smtClean="0">
                <a:latin typeface="Garamond" pitchFamily="18" charset="0"/>
              </a:rPr>
              <a:t> culture, </a:t>
            </a:r>
          </a:p>
          <a:p>
            <a:pPr lvl="1" algn="just">
              <a:lnSpc>
                <a:spcPct val="90000"/>
              </a:lnSpc>
              <a:spcBef>
                <a:spcPts val="500"/>
              </a:spcBef>
              <a:buFont typeface="Garamond" pitchFamily="18" charset="0"/>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r>
              <a:rPr lang="en-GB" sz="3200" dirty="0" smtClean="0">
                <a:latin typeface="Garamond" pitchFamily="18" charset="0"/>
              </a:rPr>
              <a:t>    in un </a:t>
            </a:r>
            <a:r>
              <a:rPr lang="en-GB" sz="3200" dirty="0" err="1" smtClean="0">
                <a:latin typeface="Garamond" pitchFamily="18" charset="0"/>
              </a:rPr>
              <a:t>confronto</a:t>
            </a:r>
            <a:r>
              <a:rPr lang="en-GB" sz="3200" dirty="0" smtClean="0">
                <a:latin typeface="Garamond" pitchFamily="18" charset="0"/>
              </a:rPr>
              <a:t> </a:t>
            </a:r>
            <a:r>
              <a:rPr lang="en-GB" sz="3200" dirty="0" err="1" smtClean="0">
                <a:latin typeface="Garamond" pitchFamily="18" charset="0"/>
              </a:rPr>
              <a:t>che</a:t>
            </a:r>
            <a:r>
              <a:rPr lang="en-GB" sz="3200" dirty="0" smtClean="0">
                <a:latin typeface="Garamond" pitchFamily="18" charset="0"/>
              </a:rPr>
              <a:t> non </a:t>
            </a:r>
            <a:r>
              <a:rPr lang="en-GB" sz="3200" dirty="0" err="1" smtClean="0">
                <a:latin typeface="Garamond" pitchFamily="18" charset="0"/>
              </a:rPr>
              <a:t>eluda</a:t>
            </a:r>
            <a:r>
              <a:rPr lang="en-GB" sz="3200" dirty="0" smtClean="0">
                <a:latin typeface="Garamond" pitchFamily="18" charset="0"/>
              </a:rPr>
              <a:t> </a:t>
            </a:r>
            <a:r>
              <a:rPr lang="en-GB" sz="3200" dirty="0" err="1" smtClean="0">
                <a:latin typeface="Garamond" pitchFamily="18" charset="0"/>
              </a:rPr>
              <a:t>questioni</a:t>
            </a:r>
            <a:r>
              <a:rPr lang="en-GB" sz="3200" dirty="0" smtClean="0">
                <a:latin typeface="Garamond" pitchFamily="18" charset="0"/>
              </a:rPr>
              <a:t> </a:t>
            </a:r>
            <a:r>
              <a:rPr lang="en-GB" sz="3200" dirty="0" err="1" smtClean="0">
                <a:latin typeface="Garamond" pitchFamily="18" charset="0"/>
              </a:rPr>
              <a:t>quali</a:t>
            </a:r>
            <a:r>
              <a:rPr lang="en-GB" sz="3200" dirty="0" smtClean="0">
                <a:latin typeface="Garamond" pitchFamily="18" charset="0"/>
              </a:rPr>
              <a:t> le </a:t>
            </a:r>
            <a:r>
              <a:rPr lang="en-GB" sz="3200" b="1" dirty="0" err="1" smtClean="0">
                <a:latin typeface="Garamond" pitchFamily="18" charset="0"/>
              </a:rPr>
              <a:t>convinzioni</a:t>
            </a:r>
            <a:r>
              <a:rPr lang="en-GB" sz="3200" b="1" dirty="0" smtClean="0">
                <a:latin typeface="Garamond" pitchFamily="18" charset="0"/>
              </a:rPr>
              <a:t> </a:t>
            </a:r>
            <a:r>
              <a:rPr lang="en-GB" sz="3200" b="1" dirty="0" err="1" smtClean="0">
                <a:latin typeface="Garamond" pitchFamily="18" charset="0"/>
              </a:rPr>
              <a:t>religiose</a:t>
            </a:r>
            <a:r>
              <a:rPr lang="en-GB" sz="3200" dirty="0" smtClean="0">
                <a:latin typeface="Garamond" pitchFamily="18" charset="0"/>
              </a:rPr>
              <a:t>, </a:t>
            </a:r>
            <a:r>
              <a:rPr lang="en-GB" sz="3200" dirty="0" err="1" smtClean="0">
                <a:latin typeface="Garamond" pitchFamily="18" charset="0"/>
              </a:rPr>
              <a:t>i</a:t>
            </a:r>
            <a:r>
              <a:rPr lang="en-GB" sz="3200" dirty="0" smtClean="0">
                <a:latin typeface="Garamond" pitchFamily="18" charset="0"/>
              </a:rPr>
              <a:t> </a:t>
            </a:r>
            <a:r>
              <a:rPr lang="en-GB" sz="3200" b="1" dirty="0" err="1" smtClean="0">
                <a:latin typeface="Garamond" pitchFamily="18" charset="0"/>
              </a:rPr>
              <a:t>ruoli</a:t>
            </a:r>
            <a:r>
              <a:rPr lang="en-GB" sz="3200" b="1" dirty="0" smtClean="0">
                <a:latin typeface="Garamond" pitchFamily="18" charset="0"/>
              </a:rPr>
              <a:t> </a:t>
            </a:r>
            <a:r>
              <a:rPr lang="en-GB" sz="3200" b="1" dirty="0" err="1" smtClean="0">
                <a:latin typeface="Garamond" pitchFamily="18" charset="0"/>
              </a:rPr>
              <a:t>familiari</a:t>
            </a:r>
            <a:r>
              <a:rPr lang="en-GB" sz="3200" dirty="0" smtClean="0">
                <a:latin typeface="Garamond" pitchFamily="18" charset="0"/>
              </a:rPr>
              <a:t>, le </a:t>
            </a:r>
            <a:r>
              <a:rPr lang="en-GB" sz="3200" b="1" dirty="0" err="1" smtClean="0">
                <a:latin typeface="Garamond" pitchFamily="18" charset="0"/>
              </a:rPr>
              <a:t>differenze</a:t>
            </a:r>
            <a:r>
              <a:rPr lang="en-GB" sz="3200" b="1" dirty="0" smtClean="0">
                <a:latin typeface="Garamond" pitchFamily="18" charset="0"/>
              </a:rPr>
              <a:t> </a:t>
            </a:r>
            <a:r>
              <a:rPr lang="en-GB" sz="3200" b="1" dirty="0" err="1" smtClean="0">
                <a:latin typeface="Garamond" pitchFamily="18" charset="0"/>
              </a:rPr>
              <a:t>di</a:t>
            </a:r>
            <a:r>
              <a:rPr lang="en-GB" sz="3200" b="1" dirty="0" smtClean="0">
                <a:latin typeface="Garamond" pitchFamily="18" charset="0"/>
              </a:rPr>
              <a:t> </a:t>
            </a:r>
            <a:r>
              <a:rPr lang="en-GB" sz="3200" b="1" dirty="0" err="1" smtClean="0">
                <a:latin typeface="Garamond" pitchFamily="18" charset="0"/>
              </a:rPr>
              <a:t>genere</a:t>
            </a:r>
            <a:r>
              <a:rPr lang="en-GB" sz="3200" dirty="0" smtClean="0">
                <a:latin typeface="Garamond" pitchFamily="18" charset="0"/>
              </a:rPr>
              <a:t>.</a:t>
            </a:r>
          </a:p>
          <a:p>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smtClean="0">
                <a:solidFill>
                  <a:schemeClr val="accent4">
                    <a:lumMod val="50000"/>
                  </a:schemeClr>
                </a:solidFill>
              </a:rPr>
              <a:t>La scuola che unisce</a:t>
            </a:r>
            <a:endParaRPr lang="it-IT" sz="4000" b="1" dirty="0">
              <a:solidFill>
                <a:schemeClr val="accent4">
                  <a:lumMod val="50000"/>
                </a:schemeClr>
              </a:solidFill>
            </a:endParaRPr>
          </a:p>
        </p:txBody>
      </p:sp>
      <p:sp>
        <p:nvSpPr>
          <p:cNvPr id="3" name="Segnaposto contenuto 2"/>
          <p:cNvSpPr>
            <a:spLocks noGrp="1"/>
          </p:cNvSpPr>
          <p:nvPr>
            <p:ph sz="quarter" idx="1"/>
          </p:nvPr>
        </p:nvSpPr>
        <p:spPr/>
        <p:txBody>
          <a:bodyPr/>
          <a:lstStyle/>
          <a:p>
            <a:pPr marL="457200" indent="-457200" defTabSz="914400">
              <a:spcBef>
                <a:spcPct val="0"/>
              </a:spcBef>
              <a:buFontTx/>
              <a:buNone/>
            </a:pPr>
            <a:r>
              <a:rPr lang="it-IT" sz="2800" b="1" dirty="0" smtClean="0">
                <a:latin typeface="Garamond" pitchFamily="18" charset="0"/>
              </a:rPr>
              <a:t>la </a:t>
            </a:r>
            <a:r>
              <a:rPr lang="it-IT" sz="2800" b="1" dirty="0" err="1" smtClean="0">
                <a:latin typeface="Garamond" pitchFamily="18" charset="0"/>
              </a:rPr>
              <a:t>co-appartenza</a:t>
            </a:r>
            <a:r>
              <a:rPr lang="it-IT" sz="2800" b="1" dirty="0" smtClean="0">
                <a:latin typeface="Garamond" pitchFamily="18" charset="0"/>
              </a:rPr>
              <a:t> </a:t>
            </a:r>
            <a:r>
              <a:rPr lang="it-IT" sz="2800" b="1" dirty="0" smtClean="0">
                <a:latin typeface="Garamond" pitchFamily="18" charset="0"/>
              </a:rPr>
              <a:t>situazionale:</a:t>
            </a:r>
            <a:r>
              <a:rPr lang="it-IT" sz="2800" b="1" dirty="0" smtClean="0">
                <a:latin typeface="Garamond" pitchFamily="18" charset="0"/>
              </a:rPr>
              <a:t>	</a:t>
            </a:r>
          </a:p>
          <a:p>
            <a:pPr marL="457200" indent="-457200" defTabSz="914400">
              <a:spcBef>
                <a:spcPct val="0"/>
              </a:spcBef>
              <a:buFontTx/>
              <a:buNone/>
            </a:pPr>
            <a:endParaRPr lang="it-IT" sz="2800" b="1" dirty="0" smtClean="0">
              <a:latin typeface="Garamond" pitchFamily="18" charset="0"/>
            </a:endParaRPr>
          </a:p>
          <a:p>
            <a:pPr marL="457200" indent="-457200" defTabSz="914400">
              <a:spcBef>
                <a:spcPct val="0"/>
              </a:spcBef>
              <a:buFontTx/>
              <a:buNone/>
            </a:pPr>
            <a:r>
              <a:rPr lang="it-IT" sz="2800" b="1" dirty="0" smtClean="0">
                <a:latin typeface="Garamond" pitchFamily="18" charset="0"/>
              </a:rPr>
              <a:t>	in certe situazioni conta più ciò che unisce (in quella situazione) di ciò che divide (al di fuori di essa)</a:t>
            </a:r>
          </a:p>
          <a:p>
            <a:pPr marL="457200" indent="-457200" defTabSz="914400">
              <a:spcBef>
                <a:spcPct val="0"/>
              </a:spcBef>
              <a:buFontTx/>
              <a:buNone/>
            </a:pPr>
            <a:endParaRPr lang="it-IT" sz="2800" b="1" dirty="0" smtClean="0">
              <a:latin typeface="Garamond" pitchFamily="18" charset="0"/>
            </a:endParaRPr>
          </a:p>
          <a:p>
            <a:pPr marL="457200" indent="-457200" defTabSz="914400">
              <a:spcBef>
                <a:spcPct val="0"/>
              </a:spcBef>
              <a:buFontTx/>
              <a:buNone/>
            </a:pPr>
            <a:r>
              <a:rPr lang="it-IT" sz="2800" b="1" dirty="0" smtClean="0">
                <a:latin typeface="Garamond" pitchFamily="18" charset="0"/>
              </a:rPr>
              <a:t>	ad esempio:</a:t>
            </a:r>
          </a:p>
          <a:p>
            <a:pPr marL="457200" indent="-457200" defTabSz="914400">
              <a:spcBef>
                <a:spcPct val="0"/>
              </a:spcBef>
              <a:buFontTx/>
              <a:buNone/>
            </a:pPr>
            <a:r>
              <a:rPr lang="it-IT" sz="2800" b="1" dirty="0" smtClean="0">
                <a:latin typeface="Garamond" pitchFamily="18" charset="0"/>
              </a:rPr>
              <a:t>	lo scompartimento del treno quando il treno è fermo in mezzo alla </a:t>
            </a:r>
            <a:r>
              <a:rPr lang="it-IT" sz="2800" b="1" dirty="0" err="1" smtClean="0">
                <a:latin typeface="Garamond" pitchFamily="18" charset="0"/>
              </a:rPr>
              <a:t>campagna…</a:t>
            </a:r>
            <a:endParaRPr lang="it-IT" sz="2800" b="1" dirty="0" smtClean="0">
              <a:latin typeface="Garamond" pitchFamily="18" charset="0"/>
            </a:endParaRP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3600" b="1" dirty="0" smtClean="0">
                <a:solidFill>
                  <a:srgbClr val="7030A0"/>
                </a:solidFill>
              </a:rPr>
              <a:t>LA SCUOLA CERNIERA E COLLANTE</a:t>
            </a:r>
            <a:endParaRPr lang="it-IT" sz="3600" b="1" dirty="0">
              <a:solidFill>
                <a:srgbClr val="7030A0"/>
              </a:solidFill>
            </a:endParaRPr>
          </a:p>
        </p:txBody>
      </p:sp>
      <p:sp>
        <p:nvSpPr>
          <p:cNvPr id="3" name="Segnaposto contenuto 2"/>
          <p:cNvSpPr>
            <a:spLocks noGrp="1"/>
          </p:cNvSpPr>
          <p:nvPr>
            <p:ph sz="quarter" idx="1"/>
          </p:nvPr>
        </p:nvSpPr>
        <p:spPr/>
        <p:txBody>
          <a:bodyPr/>
          <a:lstStyle/>
          <a:p>
            <a:pPr marL="457200" indent="-457200" eaLnBrk="0" hangingPunct="0">
              <a:lnSpc>
                <a:spcPct val="100000"/>
              </a:lnSpc>
              <a:buClr>
                <a:srgbClr val="FFFF00"/>
              </a:buClr>
              <a:buFont typeface="Garamond" pitchFamily="18" charset="0"/>
              <a:buChar char="•"/>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b="1" dirty="0" smtClean="0">
                <a:solidFill>
                  <a:srgbClr val="000000"/>
                </a:solidFill>
                <a:latin typeface="Garamond" pitchFamily="18" charset="0"/>
              </a:rPr>
              <a:t>la </a:t>
            </a:r>
            <a:r>
              <a:rPr lang="en-GB" b="1" dirty="0" err="1" smtClean="0">
                <a:solidFill>
                  <a:srgbClr val="000000"/>
                </a:solidFill>
                <a:latin typeface="Garamond" pitchFamily="18" charset="0"/>
              </a:rPr>
              <a:t>scuola</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ascolta</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conosce</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incontra</a:t>
            </a:r>
            <a:r>
              <a:rPr lang="en-GB" b="1" dirty="0" smtClean="0">
                <a:solidFill>
                  <a:srgbClr val="000000"/>
                </a:solidFill>
                <a:latin typeface="Garamond" pitchFamily="18" charset="0"/>
              </a:rPr>
              <a:t> le </a:t>
            </a:r>
            <a:r>
              <a:rPr lang="en-GB" b="1" dirty="0" err="1" smtClean="0">
                <a:solidFill>
                  <a:srgbClr val="000000"/>
                </a:solidFill>
                <a:latin typeface="Garamond" pitchFamily="18" charset="0"/>
              </a:rPr>
              <a:t>realtà</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che</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operano</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sul</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territorio</a:t>
            </a:r>
            <a:endParaRPr lang="en-GB" b="1" dirty="0" smtClean="0">
              <a:solidFill>
                <a:srgbClr val="000000"/>
              </a:solidFill>
              <a:latin typeface="Garamond" pitchFamily="18" charset="0"/>
            </a:endParaRPr>
          </a:p>
          <a:p>
            <a:pPr marL="457200" indent="-457200" eaLnBrk="0" hangingPunct="0">
              <a:lnSpc>
                <a:spcPct val="100000"/>
              </a:lnSpc>
              <a:buClr>
                <a:srgbClr val="FFFF00"/>
              </a:buClr>
              <a:buFont typeface="Garamond" pitchFamily="18" charset="0"/>
              <a:buNone/>
              <a:tabLst>
                <a:tab pos="1027113" algn="l"/>
                <a:tab pos="1941513" algn="l"/>
                <a:tab pos="2855913" algn="l"/>
                <a:tab pos="3770313" algn="l"/>
                <a:tab pos="4684713" algn="l"/>
                <a:tab pos="5599113" algn="l"/>
                <a:tab pos="6513513" algn="l"/>
                <a:tab pos="7427913" algn="l"/>
                <a:tab pos="8342313" algn="l"/>
                <a:tab pos="9256713" algn="l"/>
                <a:tab pos="10171113" algn="l"/>
              </a:tabLst>
            </a:pPr>
            <a:endParaRPr lang="en-GB" b="1" dirty="0" smtClean="0">
              <a:solidFill>
                <a:srgbClr val="000000"/>
              </a:solidFill>
              <a:latin typeface="Garamond" pitchFamily="18" charset="0"/>
            </a:endParaRPr>
          </a:p>
          <a:p>
            <a:pPr marL="457200" indent="-457200" eaLnBrk="0" hangingPunct="0">
              <a:lnSpc>
                <a:spcPct val="100000"/>
              </a:lnSpc>
              <a:buClr>
                <a:srgbClr val="FFFF00"/>
              </a:buClr>
              <a:buFont typeface="Garamond" pitchFamily="18" charset="0"/>
              <a:buChar char="•"/>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b="1" dirty="0" smtClean="0">
                <a:solidFill>
                  <a:srgbClr val="000000"/>
                </a:solidFill>
                <a:latin typeface="Garamond" pitchFamily="18" charset="0"/>
              </a:rPr>
              <a:t>la </a:t>
            </a:r>
            <a:r>
              <a:rPr lang="en-GB" b="1" dirty="0" err="1" smtClean="0">
                <a:solidFill>
                  <a:srgbClr val="000000"/>
                </a:solidFill>
                <a:latin typeface="Garamond" pitchFamily="18" charset="0"/>
              </a:rPr>
              <a:t>scuola</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stabilisce</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incontri</a:t>
            </a:r>
            <a:r>
              <a:rPr lang="en-GB" b="1" dirty="0" smtClean="0">
                <a:solidFill>
                  <a:srgbClr val="000000"/>
                </a:solidFill>
                <a:latin typeface="Garamond" pitchFamily="18" charset="0"/>
              </a:rPr>
              <a:t> per </a:t>
            </a:r>
            <a:r>
              <a:rPr lang="en-GB" b="1" dirty="0" err="1" smtClean="0">
                <a:solidFill>
                  <a:srgbClr val="000000"/>
                </a:solidFill>
                <a:latin typeface="Garamond" pitchFamily="18" charset="0"/>
              </a:rPr>
              <a:t>favorire</a:t>
            </a:r>
            <a:r>
              <a:rPr lang="en-GB" b="1" dirty="0" smtClean="0">
                <a:solidFill>
                  <a:srgbClr val="000000"/>
                </a:solidFill>
                <a:latin typeface="Garamond" pitchFamily="18" charset="0"/>
              </a:rPr>
              <a:t> lo </a:t>
            </a:r>
            <a:r>
              <a:rPr lang="en-GB" b="1" dirty="0" err="1" smtClean="0">
                <a:solidFill>
                  <a:srgbClr val="000000"/>
                </a:solidFill>
                <a:latin typeface="Garamond" pitchFamily="18" charset="0"/>
              </a:rPr>
              <a:t>scambio</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di</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conoscenze</a:t>
            </a:r>
            <a:r>
              <a:rPr lang="en-GB" b="1" dirty="0" smtClean="0">
                <a:solidFill>
                  <a:srgbClr val="000000"/>
                </a:solidFill>
                <a:latin typeface="Garamond" pitchFamily="18" charset="0"/>
              </a:rPr>
              <a:t> e la </a:t>
            </a:r>
            <a:r>
              <a:rPr lang="en-GB" b="1" dirty="0" err="1" smtClean="0">
                <a:solidFill>
                  <a:srgbClr val="000000"/>
                </a:solidFill>
                <a:latin typeface="Garamond" pitchFamily="18" charset="0"/>
              </a:rPr>
              <a:t>costruzione</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di</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percorsi</a:t>
            </a:r>
            <a:r>
              <a:rPr lang="en-GB" b="1" dirty="0" smtClean="0">
                <a:solidFill>
                  <a:srgbClr val="000000"/>
                </a:solidFill>
                <a:latin typeface="Garamond" pitchFamily="18" charset="0"/>
              </a:rPr>
              <a:t> e </a:t>
            </a:r>
            <a:r>
              <a:rPr lang="en-GB" b="1" dirty="0" err="1" smtClean="0">
                <a:solidFill>
                  <a:srgbClr val="000000"/>
                </a:solidFill>
                <a:latin typeface="Garamond" pitchFamily="18" charset="0"/>
              </a:rPr>
              <a:t>iniziative</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comuni</a:t>
            </a:r>
            <a:endParaRPr lang="en-GB" b="1" dirty="0" smtClean="0">
              <a:solidFill>
                <a:srgbClr val="000000"/>
              </a:solidFill>
              <a:latin typeface="Garamond" pitchFamily="18" charset="0"/>
            </a:endParaRPr>
          </a:p>
          <a:p>
            <a:pPr marL="457200" indent="-457200" eaLnBrk="0" hangingPunct="0">
              <a:lnSpc>
                <a:spcPct val="100000"/>
              </a:lnSpc>
              <a:buClr>
                <a:srgbClr val="FFFF00"/>
              </a:buClr>
              <a:buFont typeface="Garamond" pitchFamily="18" charset="0"/>
              <a:buNone/>
              <a:tabLst>
                <a:tab pos="1027113" algn="l"/>
                <a:tab pos="1941513" algn="l"/>
                <a:tab pos="2855913" algn="l"/>
                <a:tab pos="3770313" algn="l"/>
                <a:tab pos="4684713" algn="l"/>
                <a:tab pos="5599113" algn="l"/>
                <a:tab pos="6513513" algn="l"/>
                <a:tab pos="7427913" algn="l"/>
                <a:tab pos="8342313" algn="l"/>
                <a:tab pos="9256713" algn="l"/>
                <a:tab pos="10171113" algn="l"/>
              </a:tabLst>
            </a:pPr>
            <a:endParaRPr lang="en-GB" b="1" dirty="0" smtClean="0">
              <a:solidFill>
                <a:srgbClr val="000000"/>
              </a:solidFill>
              <a:latin typeface="Garamond" pitchFamily="18" charset="0"/>
            </a:endParaRPr>
          </a:p>
          <a:p>
            <a:pPr marL="457200" indent="-457200" eaLnBrk="0" hangingPunct="0">
              <a:lnSpc>
                <a:spcPct val="100000"/>
              </a:lnSpc>
              <a:buClr>
                <a:srgbClr val="FFFF00"/>
              </a:buClr>
              <a:buFont typeface="Garamond" pitchFamily="18" charset="0"/>
              <a:buChar char="•"/>
              <a:tabLst>
                <a:tab pos="1027113" algn="l"/>
                <a:tab pos="1941513" algn="l"/>
                <a:tab pos="2855913" algn="l"/>
                <a:tab pos="3770313" algn="l"/>
                <a:tab pos="4684713" algn="l"/>
                <a:tab pos="5599113" algn="l"/>
                <a:tab pos="6513513" algn="l"/>
                <a:tab pos="7427913" algn="l"/>
                <a:tab pos="8342313" algn="l"/>
                <a:tab pos="9256713" algn="l"/>
                <a:tab pos="10171113" algn="l"/>
              </a:tabLst>
            </a:pPr>
            <a:r>
              <a:rPr lang="en-GB" b="1" dirty="0" smtClean="0">
                <a:solidFill>
                  <a:srgbClr val="000000"/>
                </a:solidFill>
                <a:latin typeface="Garamond" pitchFamily="18" charset="0"/>
              </a:rPr>
              <a:t>la </a:t>
            </a:r>
            <a:r>
              <a:rPr lang="en-GB" b="1" dirty="0" err="1" smtClean="0">
                <a:solidFill>
                  <a:srgbClr val="000000"/>
                </a:solidFill>
                <a:latin typeface="Garamond" pitchFamily="18" charset="0"/>
              </a:rPr>
              <a:t>scuola</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attiva</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collaborazione</a:t>
            </a:r>
            <a:r>
              <a:rPr lang="en-GB" b="1" dirty="0" smtClean="0">
                <a:solidFill>
                  <a:srgbClr val="000000"/>
                </a:solidFill>
                <a:latin typeface="Garamond" pitchFamily="18" charset="0"/>
              </a:rPr>
              <a:t> con </a:t>
            </a:r>
            <a:r>
              <a:rPr lang="en-GB" b="1" dirty="0" err="1" smtClean="0">
                <a:solidFill>
                  <a:srgbClr val="000000"/>
                </a:solidFill>
                <a:latin typeface="Garamond" pitchFamily="18" charset="0"/>
              </a:rPr>
              <a:t>enti</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locali</a:t>
            </a:r>
            <a:r>
              <a:rPr lang="en-GB" b="1" dirty="0" smtClean="0">
                <a:solidFill>
                  <a:srgbClr val="000000"/>
                </a:solidFill>
                <a:latin typeface="Garamond" pitchFamily="18" charset="0"/>
              </a:rPr>
              <a:t> e </a:t>
            </a:r>
            <a:r>
              <a:rPr lang="en-GB" b="1" dirty="0" err="1" smtClean="0">
                <a:solidFill>
                  <a:srgbClr val="000000"/>
                </a:solidFill>
                <a:latin typeface="Garamond" pitchFamily="18" charset="0"/>
              </a:rPr>
              <a:t>altre</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realtà</a:t>
            </a:r>
            <a:r>
              <a:rPr lang="en-GB" b="1" dirty="0" smtClean="0">
                <a:solidFill>
                  <a:srgbClr val="000000"/>
                </a:solidFill>
                <a:latin typeface="Garamond" pitchFamily="18" charset="0"/>
              </a:rPr>
              <a:t> per </a:t>
            </a:r>
            <a:r>
              <a:rPr lang="en-GB" b="1" dirty="0" err="1" smtClean="0">
                <a:solidFill>
                  <a:srgbClr val="000000"/>
                </a:solidFill>
                <a:latin typeface="Garamond" pitchFamily="18" charset="0"/>
              </a:rPr>
              <a:t>proporre</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percorsi</a:t>
            </a:r>
            <a:r>
              <a:rPr lang="en-GB" b="1" dirty="0" smtClean="0">
                <a:solidFill>
                  <a:srgbClr val="000000"/>
                </a:solidFill>
                <a:latin typeface="Garamond" pitchFamily="18" charset="0"/>
              </a:rPr>
              <a:t> e </a:t>
            </a:r>
            <a:r>
              <a:rPr lang="en-GB" b="1" dirty="0" err="1" smtClean="0">
                <a:solidFill>
                  <a:srgbClr val="000000"/>
                </a:solidFill>
                <a:latin typeface="Garamond" pitchFamily="18" charset="0"/>
              </a:rPr>
              <a:t>strumenti</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comuni</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di</a:t>
            </a:r>
            <a:r>
              <a:rPr lang="en-GB" b="1" dirty="0" smtClean="0">
                <a:solidFill>
                  <a:srgbClr val="000000"/>
                </a:solidFill>
                <a:latin typeface="Garamond" pitchFamily="18" charset="0"/>
              </a:rPr>
              <a:t> </a:t>
            </a:r>
            <a:r>
              <a:rPr lang="en-GB" b="1" dirty="0" err="1" smtClean="0">
                <a:solidFill>
                  <a:srgbClr val="000000"/>
                </a:solidFill>
                <a:latin typeface="Garamond" pitchFamily="18" charset="0"/>
              </a:rPr>
              <a:t>formazione</a:t>
            </a:r>
            <a:r>
              <a:rPr lang="en-GB" b="1" dirty="0" smtClean="0">
                <a:solidFill>
                  <a:srgbClr val="000000"/>
                </a:solidFill>
                <a:latin typeface="Garamond" pitchFamily="18" charset="0"/>
              </a:rPr>
              <a:t> e </a:t>
            </a:r>
            <a:r>
              <a:rPr lang="en-GB" b="1" dirty="0" err="1" smtClean="0">
                <a:solidFill>
                  <a:srgbClr val="000000"/>
                </a:solidFill>
                <a:latin typeface="Garamond" pitchFamily="18" charset="0"/>
              </a:rPr>
              <a:t>autoformazione</a:t>
            </a:r>
            <a:endParaRPr lang="en-GB" b="1" dirty="0" smtClean="0">
              <a:solidFill>
                <a:srgbClr val="000000"/>
              </a:solidFill>
              <a:latin typeface="Garamond" pitchFamily="18" charset="0"/>
            </a:endParaRPr>
          </a:p>
          <a:p>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994122"/>
          </a:xfrm>
        </p:spPr>
        <p:txBody>
          <a:bodyPr>
            <a:noAutofit/>
          </a:bodyPr>
          <a:lstStyle/>
          <a:p>
            <a:pPr algn="ctr"/>
            <a:r>
              <a:rPr lang="it-IT" sz="5400" dirty="0" smtClean="0">
                <a:solidFill>
                  <a:srgbClr val="7030A0"/>
                </a:solidFill>
              </a:rPr>
              <a:t>L’immigrato</a:t>
            </a:r>
            <a:endParaRPr lang="it-IT" sz="5400" dirty="0">
              <a:solidFill>
                <a:srgbClr val="7030A0"/>
              </a:solidFill>
            </a:endParaRPr>
          </a:p>
        </p:txBody>
      </p:sp>
      <p:sp>
        <p:nvSpPr>
          <p:cNvPr id="3" name="Segnaposto contenuto 2"/>
          <p:cNvSpPr>
            <a:spLocks noGrp="1"/>
          </p:cNvSpPr>
          <p:nvPr>
            <p:ph sz="quarter" idx="1"/>
          </p:nvPr>
        </p:nvSpPr>
        <p:spPr>
          <a:xfrm>
            <a:off x="457200" y="1556792"/>
            <a:ext cx="7467600" cy="4917160"/>
          </a:xfrm>
        </p:spPr>
        <p:txBody>
          <a:bodyPr>
            <a:normAutofit lnSpcReduction="10000"/>
          </a:bodyPr>
          <a:lstStyle/>
          <a:p>
            <a:pPr algn="just"/>
            <a:r>
              <a:rPr lang="it-IT" b="1" dirty="0" smtClean="0"/>
              <a:t>La formazione per chi emigra è sintesi di accoglienza e di stabilizzazione. L’immigrato accetta di intraprendere un percorso formativo sia per imparare a convivere nell’ambiguità della sua condizione sia per uscire da essa. Egli inizia un percorso di </a:t>
            </a:r>
            <a:r>
              <a:rPr lang="it-IT" b="1" dirty="0" smtClean="0"/>
              <a:t>REIDENTIFICAZIONE linguistica, </a:t>
            </a:r>
            <a:r>
              <a:rPr lang="it-IT" b="1" dirty="0" smtClean="0"/>
              <a:t>socio culturale, professionale.</a:t>
            </a:r>
          </a:p>
          <a:p>
            <a:pPr algn="just"/>
            <a:r>
              <a:rPr lang="it-IT" b="1" dirty="0" smtClean="0"/>
              <a:t>La formazione non può da sola risolvere tutti i problemi di inserimento o di non inserimento dei migranti: l’esito dei percorsi di integrazione ha a che fare con le più complessive politiche  di integrazione che un Paese è disposto a mettere in atto.</a:t>
            </a:r>
          </a:p>
          <a:p>
            <a:pPr>
              <a:buNone/>
            </a:pP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400" dirty="0" smtClean="0">
                <a:solidFill>
                  <a:srgbClr val="7030A0"/>
                </a:solidFill>
              </a:rPr>
              <a:t>I bisogni dell’immigrato</a:t>
            </a:r>
            <a:endParaRPr lang="it-IT" sz="4400" dirty="0">
              <a:solidFill>
                <a:srgbClr val="7030A0"/>
              </a:solidFill>
            </a:endParaRPr>
          </a:p>
        </p:txBody>
      </p:sp>
      <p:sp>
        <p:nvSpPr>
          <p:cNvPr id="3" name="Segnaposto contenuto 2"/>
          <p:cNvSpPr>
            <a:spLocks noGrp="1"/>
          </p:cNvSpPr>
          <p:nvPr>
            <p:ph sz="quarter" idx="1"/>
          </p:nvPr>
        </p:nvSpPr>
        <p:spPr/>
        <p:txBody>
          <a:bodyPr>
            <a:normAutofit fontScale="92500" lnSpcReduction="20000"/>
          </a:bodyPr>
          <a:lstStyle/>
          <a:p>
            <a:pPr algn="just">
              <a:buFont typeface="Arial" pitchFamily="34" charset="0"/>
              <a:buChar char="•"/>
              <a:defRPr/>
            </a:pPr>
            <a:r>
              <a:rPr lang="it-IT" b="1" dirty="0" smtClean="0"/>
              <a:t>Bisogno </a:t>
            </a:r>
            <a:r>
              <a:rPr lang="it-IT" b="1" dirty="0" smtClean="0"/>
              <a:t>di inserimento e superamento delle “barriere  culturali” ma anche bisogno di conservare la propria cultura, farla conoscere, trasformarla in una risorsa superando la “mentalità del colonizzato” che spinge a dissimulare la propria identità;</a:t>
            </a:r>
          </a:p>
          <a:p>
            <a:pPr algn="just">
              <a:buFont typeface="Arial" pitchFamily="34" charset="0"/>
              <a:buChar char="•"/>
              <a:defRPr/>
            </a:pPr>
            <a:r>
              <a:rPr lang="it-IT" b="1" dirty="0" smtClean="0"/>
              <a:t>Bisogno di conoscere la lingua italiana nei suoi vari aspetti;</a:t>
            </a:r>
          </a:p>
          <a:p>
            <a:pPr algn="just">
              <a:buFont typeface="Arial" pitchFamily="34" charset="0"/>
              <a:buChar char="•"/>
              <a:defRPr/>
            </a:pPr>
            <a:r>
              <a:rPr lang="it-IT" b="1" dirty="0" smtClean="0"/>
              <a:t>Bisogno di sentirsi soggetti attivi della vita economica e sociale del Paese ospite;</a:t>
            </a:r>
          </a:p>
          <a:p>
            <a:pPr algn="just">
              <a:buFont typeface="Arial" pitchFamily="34" charset="0"/>
              <a:buChar char="•"/>
              <a:defRPr/>
            </a:pPr>
            <a:r>
              <a:rPr lang="it-IT" b="1" dirty="0" smtClean="0"/>
              <a:t>Bisogno di conoscere la lingua italiana a differenti livelli di complessità a seconda del grado di istruzione e delle necessità dei richiedenti;</a:t>
            </a:r>
          </a:p>
          <a:p>
            <a:pPr algn="just">
              <a:buFont typeface="Arial" pitchFamily="34" charset="0"/>
              <a:buChar char="•"/>
              <a:defRPr/>
            </a:pPr>
            <a:r>
              <a:rPr lang="it-IT" b="1" dirty="0" smtClean="0"/>
              <a:t>Bisogno di accesso si servizi e di sostegno per poterli utilizzare;</a:t>
            </a:r>
          </a:p>
          <a:p>
            <a:endParaRPr lang="it-IT"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2700" dirty="0" smtClean="0"/>
              <a:t/>
            </a:r>
            <a:br>
              <a:rPr lang="it-IT" sz="2700" dirty="0" smtClean="0"/>
            </a:br>
            <a:r>
              <a:rPr lang="it-IT" sz="2700" dirty="0" smtClean="0"/>
              <a:t/>
            </a:r>
            <a:br>
              <a:rPr lang="it-IT" sz="2700" dirty="0" smtClean="0"/>
            </a:br>
            <a:r>
              <a:rPr lang="it-IT" sz="4400" b="1" dirty="0" smtClean="0">
                <a:solidFill>
                  <a:srgbClr val="7030A0"/>
                </a:solidFill>
              </a:rPr>
              <a:t>bisogni formativi degli immigrati</a:t>
            </a:r>
            <a:endParaRPr lang="it-IT" sz="4400" b="1" dirty="0">
              <a:solidFill>
                <a:srgbClr val="7030A0"/>
              </a:solidFill>
            </a:endParaRPr>
          </a:p>
        </p:txBody>
      </p:sp>
      <p:sp>
        <p:nvSpPr>
          <p:cNvPr id="3" name="Segnaposto contenuto 2"/>
          <p:cNvSpPr>
            <a:spLocks noGrp="1"/>
          </p:cNvSpPr>
          <p:nvPr>
            <p:ph sz="quarter" idx="1"/>
          </p:nvPr>
        </p:nvSpPr>
        <p:spPr/>
        <p:txBody>
          <a:bodyPr/>
          <a:lstStyle/>
          <a:p>
            <a:pPr algn="just"/>
            <a:r>
              <a:rPr lang="it-IT" b="1" dirty="0" smtClean="0"/>
              <a:t>Bisogno di vedere riconosciuti i propri titoli di studio e la propria professionalità</a:t>
            </a:r>
            <a:r>
              <a:rPr lang="it-IT" b="1" dirty="0" smtClean="0"/>
              <a:t>;</a:t>
            </a:r>
          </a:p>
          <a:p>
            <a:pPr algn="just">
              <a:buNone/>
            </a:pPr>
            <a:endParaRPr lang="it-IT" b="1" dirty="0" smtClean="0"/>
          </a:p>
          <a:p>
            <a:pPr algn="just"/>
            <a:r>
              <a:rPr lang="it-IT" b="1" dirty="0" smtClean="0"/>
              <a:t>Bisogno d’accesso a corsi di istruzione e  formazione professionale che tengano conto delle caratteristiche e dei vincoli della domanda degli stranieri e dei loro progetti di stabilizzazione e di rientro</a:t>
            </a:r>
            <a:r>
              <a:rPr lang="it-IT" b="1" dirty="0" smtClean="0"/>
              <a:t>.</a:t>
            </a:r>
          </a:p>
          <a:p>
            <a:pPr algn="just">
              <a:buNone/>
            </a:pPr>
            <a:endParaRPr lang="it-IT" b="1" dirty="0" smtClean="0"/>
          </a:p>
          <a:p>
            <a:pPr algn="just"/>
            <a:r>
              <a:rPr lang="it-IT" b="1" dirty="0" smtClean="0"/>
              <a:t>bisogno di inserimento sociale e professionale.</a:t>
            </a:r>
          </a:p>
          <a:p>
            <a:pPr>
              <a:buNone/>
            </a:pPr>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3600" b="1" dirty="0" smtClean="0">
                <a:solidFill>
                  <a:srgbClr val="7030A0"/>
                </a:solidFill>
              </a:rPr>
              <a:t>IMMIGRAZIONE : </a:t>
            </a:r>
            <a:br>
              <a:rPr lang="it-IT" sz="3600" b="1" dirty="0" smtClean="0">
                <a:solidFill>
                  <a:srgbClr val="7030A0"/>
                </a:solidFill>
              </a:rPr>
            </a:br>
            <a:r>
              <a:rPr lang="it-IT" sz="3600" b="1" dirty="0" smtClean="0">
                <a:solidFill>
                  <a:srgbClr val="7030A0"/>
                </a:solidFill>
              </a:rPr>
              <a:t>una prospettiva olistica</a:t>
            </a:r>
            <a:endParaRPr lang="it-IT" sz="3600" b="1" dirty="0">
              <a:solidFill>
                <a:srgbClr val="7030A0"/>
              </a:solidFill>
            </a:endParaRPr>
          </a:p>
        </p:txBody>
      </p:sp>
      <p:sp>
        <p:nvSpPr>
          <p:cNvPr id="3" name="Segnaposto contenuto 2"/>
          <p:cNvSpPr>
            <a:spLocks noGrp="1"/>
          </p:cNvSpPr>
          <p:nvPr>
            <p:ph sz="quarter" idx="1"/>
          </p:nvPr>
        </p:nvSpPr>
        <p:spPr/>
        <p:txBody>
          <a:bodyPr>
            <a:normAutofit fontScale="92500" lnSpcReduction="20000"/>
          </a:bodyPr>
          <a:lstStyle/>
          <a:p>
            <a:pPr algn="just"/>
            <a:r>
              <a:rPr lang="it-IT" b="1" dirty="0" smtClean="0"/>
              <a:t>La formazione assumendo queste legittime richieste, può diventare una via preferenziale per integrare i soggetti immigrati nel tessuto economico, sociale e culturale dei Paesi ospitanti. A tal proposito Francesco Susi afferma che bisogna imparare a considerare ogni straniero una persona che reca con sé una storia e una memoria, che ha una cultura e una patria, un progetto di vita e delle competenze da valorizzare, che non ha solo bisogni primari ma anche di comunicazione , di socialità, di affetto, di cultura</a:t>
            </a:r>
            <a:r>
              <a:rPr lang="it-IT" b="1" dirty="0" smtClean="0"/>
              <a:t>.</a:t>
            </a:r>
          </a:p>
          <a:p>
            <a:pPr algn="just">
              <a:buNone/>
            </a:pPr>
            <a:r>
              <a:rPr lang="it-IT" sz="2200" b="1" dirty="0" smtClean="0"/>
              <a:t> Nota: </a:t>
            </a:r>
            <a:r>
              <a:rPr lang="it-IT" sz="2200" dirty="0" smtClean="0"/>
              <a:t>Francesco </a:t>
            </a:r>
            <a:r>
              <a:rPr lang="it-IT" sz="2200" dirty="0" smtClean="0"/>
              <a:t>Susi – docente di Storia della Scuola e Pedagogia Interculturale di Roma3, nonché Preside della Facoltà di Scienze della Formazione dal 1996. Susi, autore del libro ‘Scuola società politica democrazia. Dalla riforma </a:t>
            </a:r>
            <a:r>
              <a:rPr lang="it-IT" sz="2200" dirty="0" smtClean="0"/>
              <a:t>Gentile </a:t>
            </a:r>
            <a:r>
              <a:rPr lang="it-IT" sz="2200" dirty="0" smtClean="0"/>
              <a:t>ai decreti delegati’ </a:t>
            </a:r>
            <a:endParaRPr lang="it-IT" sz="2200" dirty="0" smtClean="0"/>
          </a:p>
          <a:p>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rgbClr val="7030A0"/>
                </a:solidFill>
              </a:rPr>
              <a:t>LA SFIDA</a:t>
            </a:r>
            <a:endParaRPr lang="it-IT" b="1" dirty="0">
              <a:solidFill>
                <a:srgbClr val="7030A0"/>
              </a:solidFill>
            </a:endParaRPr>
          </a:p>
        </p:txBody>
      </p:sp>
      <p:sp>
        <p:nvSpPr>
          <p:cNvPr id="3" name="Segnaposto contenuto 2"/>
          <p:cNvSpPr>
            <a:spLocks noGrp="1"/>
          </p:cNvSpPr>
          <p:nvPr>
            <p:ph sz="quarter" idx="1"/>
          </p:nvPr>
        </p:nvSpPr>
        <p:spPr/>
        <p:txBody>
          <a:bodyPr>
            <a:normAutofit fontScale="92500"/>
          </a:bodyPr>
          <a:lstStyle/>
          <a:p>
            <a:pPr algn="just"/>
            <a:r>
              <a:rPr lang="it-IT" b="1" dirty="0" smtClean="0"/>
              <a:t>L’educazione e la scuola si trovano di fronte a una grande sfida lanciata dalla società multiculturale. La scuola, pertanto è il primo e più importante strumento di modifica proprio perché consente la socializzazione dei membri della comunità e la trasmissione dell’eredità culturale accumulata dall’uomo. Nel momento in cui ci si è posti il problema di compensare le carenze delle minoranze etniche, dovute molto spesso a ragioni di carattere socio-economico, si è partiti dalla convinzione che tali carenze fossero dovute alla debolezza o all’arretratezza di una cultura che bisognava portare al livello della nostra.    </a:t>
            </a:r>
          </a:p>
          <a:p>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200" b="1" dirty="0" err="1" smtClean="0">
                <a:solidFill>
                  <a:srgbClr val="7030A0"/>
                </a:solidFill>
              </a:rPr>
              <a:t>Diversita’</a:t>
            </a:r>
            <a:r>
              <a:rPr lang="it-IT" sz="3200" b="1" dirty="0" smtClean="0">
                <a:solidFill>
                  <a:srgbClr val="7030A0"/>
                </a:solidFill>
              </a:rPr>
              <a:t> e differenziazione</a:t>
            </a:r>
            <a:endParaRPr lang="it-IT" sz="3200" b="1" dirty="0">
              <a:solidFill>
                <a:srgbClr val="7030A0"/>
              </a:solidFill>
            </a:endParaRPr>
          </a:p>
        </p:txBody>
      </p:sp>
      <p:sp>
        <p:nvSpPr>
          <p:cNvPr id="3" name="Segnaposto contenuto 2"/>
          <p:cNvSpPr>
            <a:spLocks noGrp="1"/>
          </p:cNvSpPr>
          <p:nvPr>
            <p:ph sz="quarter" idx="1"/>
          </p:nvPr>
        </p:nvSpPr>
        <p:spPr/>
        <p:txBody>
          <a:bodyPr>
            <a:normAutofit/>
          </a:bodyPr>
          <a:lstStyle/>
          <a:p>
            <a:pPr algn="just"/>
            <a:r>
              <a:rPr lang="it-IT" b="1" dirty="0" smtClean="0"/>
              <a:t>In un noto testo dal titolo  “ Dizionario della diversità” scritto da </a:t>
            </a:r>
            <a:r>
              <a:rPr lang="it-IT" b="1" dirty="0" smtClean="0"/>
              <a:t>Tullio </a:t>
            </a:r>
            <a:r>
              <a:rPr lang="it-IT" b="1" dirty="0" err="1" smtClean="0"/>
              <a:t>Tentori</a:t>
            </a:r>
            <a:r>
              <a:rPr lang="it-IT" b="1" dirty="0" smtClean="0"/>
              <a:t> </a:t>
            </a:r>
            <a:r>
              <a:rPr lang="it-IT" b="1" dirty="0" smtClean="0"/>
              <a:t>si chiarisce bene come riconoscere la diversità dell’altro permette di porre con una certa chiarezza limiti al proprio spazio psichico ed esistenziale. Il singolo si riconosce differenziandosi da ciò che è altro. La scuola diventa, per conseguenza, il luogo privilegiato  dell’incontro tra sistemi culturali e valoriali diversi </a:t>
            </a:r>
            <a:r>
              <a:rPr lang="it-IT" b="1" dirty="0" smtClean="0"/>
              <a:t>.</a:t>
            </a:r>
          </a:p>
          <a:p>
            <a:pPr algn="just"/>
            <a:r>
              <a:rPr lang="it-IT" sz="2000" dirty="0" smtClean="0"/>
              <a:t>"Dizionario della </a:t>
            </a:r>
            <a:r>
              <a:rPr lang="it-IT" sz="2000" dirty="0" smtClean="0"/>
              <a:t>diversità“ di Tullio</a:t>
            </a:r>
            <a:r>
              <a:rPr lang="it-IT" sz="2000" dirty="0" smtClean="0"/>
              <a:t> </a:t>
            </a:r>
            <a:r>
              <a:rPr lang="it-IT" sz="2000" dirty="0" err="1" smtClean="0"/>
              <a:t>Tentori</a:t>
            </a:r>
            <a:r>
              <a:rPr lang="it-IT" sz="2000" dirty="0" smtClean="0"/>
              <a:t>, Sandro </a:t>
            </a:r>
            <a:r>
              <a:rPr lang="it-IT" sz="2000" dirty="0" err="1" smtClean="0"/>
              <a:t>Gindro</a:t>
            </a:r>
            <a:r>
              <a:rPr lang="it-IT" sz="2000" dirty="0" smtClean="0"/>
              <a:t> e Guido </a:t>
            </a:r>
            <a:r>
              <a:rPr lang="it-IT" sz="2000" dirty="0" err="1" smtClean="0"/>
              <a:t>Bolaffi</a:t>
            </a:r>
            <a:r>
              <a:rPr lang="it-IT" sz="2000" dirty="0" smtClean="0"/>
              <a:t> per </a:t>
            </a:r>
            <a:r>
              <a:rPr lang="it-IT" sz="2000" dirty="0" err="1" smtClean="0"/>
              <a:t>Liberal</a:t>
            </a:r>
            <a:r>
              <a:rPr lang="it-IT" sz="2000" dirty="0" smtClean="0"/>
              <a:t>/libri Palazzo </a:t>
            </a:r>
            <a:r>
              <a:rPr lang="it-IT" sz="2000" dirty="0" err="1" smtClean="0"/>
              <a:t>Giustiniani</a:t>
            </a:r>
            <a:r>
              <a:rPr lang="it-IT" sz="2000" dirty="0" smtClean="0"/>
              <a:t>.</a:t>
            </a:r>
            <a:endParaRPr lang="it-IT" sz="2000" dirty="0" smtClean="0"/>
          </a:p>
          <a:p>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smtClean="0">
                <a:solidFill>
                  <a:srgbClr val="7030A0"/>
                </a:solidFill>
              </a:rPr>
              <a:t>I numeri dell’integrazione</a:t>
            </a:r>
            <a:endParaRPr lang="it-IT" sz="3600" b="1" dirty="0">
              <a:solidFill>
                <a:srgbClr val="7030A0"/>
              </a:solidFill>
            </a:endParaRPr>
          </a:p>
        </p:txBody>
      </p:sp>
      <p:sp>
        <p:nvSpPr>
          <p:cNvPr id="3" name="Segnaposto contenuto 2"/>
          <p:cNvSpPr>
            <a:spLocks noGrp="1"/>
          </p:cNvSpPr>
          <p:nvPr>
            <p:ph sz="quarter" idx="1"/>
          </p:nvPr>
        </p:nvSpPr>
        <p:spPr/>
        <p:txBody>
          <a:bodyPr/>
          <a:lstStyle/>
          <a:p>
            <a:pPr algn="just"/>
            <a:r>
              <a:rPr lang="it-IT" b="1" dirty="0" smtClean="0"/>
              <a:t>La maggiore concentrazione di alunni con cittadinanza non italiana si ha nella scuola primaria ( 38% del totale di alunni stranieri iscritti nei diversi ordini di scuola) che corrisponde mediamente al 7,7% per ciascuno dei cinque anni di corso. </a:t>
            </a:r>
          </a:p>
          <a:p>
            <a:pPr algn="just"/>
            <a:r>
              <a:rPr lang="it-IT" b="1" dirty="0" smtClean="0"/>
              <a:t>Dopo la scuola primaria è la secondaria di primo grado ad  avere con il 22%, la maggiore consistenza di alunni stranieri, equivalente mediamente al 7,6% per ciascuno dei tre anni di corso.</a:t>
            </a:r>
          </a:p>
          <a:p>
            <a:pPr>
              <a:buNone/>
            </a:pP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1868478"/>
          </a:xfrm>
        </p:spPr>
        <p:txBody>
          <a:bodyPr>
            <a:noAutofit/>
          </a:bodyPr>
          <a:lstStyle/>
          <a:p>
            <a:pPr algn="ctr"/>
            <a:r>
              <a:rPr lang="it-IT" sz="2800" b="1" dirty="0" smtClean="0">
                <a:solidFill>
                  <a:srgbClr val="002060"/>
                </a:solidFill>
              </a:rPr>
              <a:t>“Verso la costruzione di Curricoli</a:t>
            </a:r>
            <a:br>
              <a:rPr lang="it-IT" sz="2800" b="1" dirty="0" smtClean="0">
                <a:solidFill>
                  <a:srgbClr val="002060"/>
                </a:solidFill>
              </a:rPr>
            </a:br>
            <a:r>
              <a:rPr lang="it-IT" sz="2800" b="1" dirty="0" smtClean="0">
                <a:solidFill>
                  <a:srgbClr val="002060"/>
                </a:solidFill>
              </a:rPr>
              <a:t>interculturali: dal canone etnocentrico</a:t>
            </a:r>
            <a:br>
              <a:rPr lang="it-IT" sz="2800" b="1" dirty="0" smtClean="0">
                <a:solidFill>
                  <a:srgbClr val="002060"/>
                </a:solidFill>
              </a:rPr>
            </a:br>
            <a:r>
              <a:rPr lang="it-IT" sz="2800" b="1" dirty="0" smtClean="0">
                <a:solidFill>
                  <a:srgbClr val="002060"/>
                </a:solidFill>
              </a:rPr>
              <a:t>a quello del cittadino cosmopolita”</a:t>
            </a:r>
            <a:endParaRPr lang="it-IT" sz="2800" b="1" dirty="0">
              <a:solidFill>
                <a:srgbClr val="002060"/>
              </a:solidFill>
            </a:endParaRPr>
          </a:p>
        </p:txBody>
      </p:sp>
      <p:sp>
        <p:nvSpPr>
          <p:cNvPr id="3" name="Segnaposto contenuto 2"/>
          <p:cNvSpPr>
            <a:spLocks noGrp="1"/>
          </p:cNvSpPr>
          <p:nvPr>
            <p:ph sz="quarter" idx="1"/>
          </p:nvPr>
        </p:nvSpPr>
        <p:spPr/>
        <p:txBody>
          <a:bodyPr>
            <a:normAutofit fontScale="92500"/>
          </a:bodyPr>
          <a:lstStyle/>
          <a:p>
            <a:pPr algn="just">
              <a:buNone/>
            </a:pPr>
            <a:endParaRPr lang="it-IT" dirty="0" smtClean="0"/>
          </a:p>
          <a:p>
            <a:pPr algn="just">
              <a:buNone/>
            </a:pPr>
            <a:endParaRPr lang="it-IT" dirty="0" smtClean="0"/>
          </a:p>
          <a:p>
            <a:pPr algn="just">
              <a:buNone/>
            </a:pPr>
            <a:r>
              <a:rPr lang="it-IT" b="1" dirty="0" smtClean="0">
                <a:solidFill>
                  <a:schemeClr val="accent4">
                    <a:lumMod val="50000"/>
                  </a:schemeClr>
                </a:solidFill>
              </a:rPr>
              <a:t>L’Educazione all'Interculturalità nella scuola italiana richiede una urgente rivisitazione delle discipline curricolari e una ridefinizione dei programmi scolastici per superare:</a:t>
            </a:r>
          </a:p>
          <a:p>
            <a:r>
              <a:rPr lang="it-IT" b="1" dirty="0" smtClean="0">
                <a:solidFill>
                  <a:schemeClr val="accent4">
                    <a:lumMod val="50000"/>
                  </a:schemeClr>
                </a:solidFill>
              </a:rPr>
              <a:t> la visione etnocentrica delle discipline scolastiche;</a:t>
            </a:r>
          </a:p>
          <a:p>
            <a:r>
              <a:rPr lang="it-IT" b="1" dirty="0" smtClean="0">
                <a:solidFill>
                  <a:schemeClr val="accent4">
                    <a:lumMod val="50000"/>
                  </a:schemeClr>
                </a:solidFill>
              </a:rPr>
              <a:t> il canone nazionale e monoculturale del sapere scolastico tradizionale;</a:t>
            </a:r>
          </a:p>
          <a:p>
            <a:r>
              <a:rPr lang="it-IT" b="1" dirty="0" smtClean="0">
                <a:solidFill>
                  <a:schemeClr val="accent4">
                    <a:lumMod val="50000"/>
                  </a:schemeClr>
                </a:solidFill>
              </a:rPr>
              <a:t> la visione settoriale delle discipline non in linea con l’interdipendenza della società globale;</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Autofit/>
          </a:bodyPr>
          <a:lstStyle/>
          <a:p>
            <a:pPr algn="ctr"/>
            <a:r>
              <a:rPr lang="it-IT" sz="2000" b="1" dirty="0" smtClean="0">
                <a:solidFill>
                  <a:schemeClr val="accent5">
                    <a:lumMod val="50000"/>
                  </a:schemeClr>
                </a:solidFill>
              </a:rPr>
              <a:t>L’educazione interculturale si connota nella prassi quotidiana con strategie operative caratterizzate dai seguenti elementi fondamentali:</a:t>
            </a:r>
            <a:endParaRPr lang="it-IT" sz="2000" b="1" dirty="0">
              <a:solidFill>
                <a:schemeClr val="accent5">
                  <a:lumMod val="50000"/>
                </a:schemeClr>
              </a:solidFill>
            </a:endParaRPr>
          </a:p>
        </p:txBody>
      </p:sp>
      <p:sp>
        <p:nvSpPr>
          <p:cNvPr id="3" name="Segnaposto contenuto 2"/>
          <p:cNvSpPr>
            <a:spLocks noGrp="1"/>
          </p:cNvSpPr>
          <p:nvPr>
            <p:ph sz="quarter" idx="1"/>
          </p:nvPr>
        </p:nvSpPr>
        <p:spPr/>
        <p:txBody>
          <a:bodyPr>
            <a:normAutofit lnSpcReduction="10000"/>
          </a:bodyPr>
          <a:lstStyle/>
          <a:p>
            <a:pPr>
              <a:buFont typeface="Arial" pitchFamily="34" charset="0"/>
              <a:buChar char="•"/>
              <a:defRPr/>
            </a:pPr>
            <a:r>
              <a:rPr lang="it-IT" b="1" dirty="0" smtClean="0"/>
              <a:t>La selezione di tematiche interculturali nell’insegnamento disciplinare e interdisciplinare, con una successiva revisione dei curricoli;</a:t>
            </a:r>
          </a:p>
          <a:p>
            <a:pPr>
              <a:buFont typeface="Arial" pitchFamily="34" charset="0"/>
              <a:buChar char="•"/>
              <a:defRPr/>
            </a:pPr>
            <a:r>
              <a:rPr lang="it-IT" b="1" dirty="0" smtClean="0"/>
              <a:t>Lo svolgimento di interventi integrativi alle attività curricolari, anche con il contributo di istituzioni e organizzazioni varie impegnate in attività interculturali; </a:t>
            </a:r>
          </a:p>
          <a:p>
            <a:pPr>
              <a:buFont typeface="Arial" pitchFamily="34" charset="0"/>
              <a:buChar char="•"/>
              <a:defRPr/>
            </a:pPr>
            <a:r>
              <a:rPr lang="it-IT" b="1" dirty="0" smtClean="0"/>
              <a:t>L’attenzione ad un clima di apertura e di dialogo, nonché ad una riflessione sullo stile di insegnamento;</a:t>
            </a:r>
          </a:p>
          <a:p>
            <a:pPr>
              <a:buFont typeface="Arial" pitchFamily="34" charset="0"/>
              <a:buChar char="•"/>
              <a:defRPr/>
            </a:pPr>
            <a:r>
              <a:rPr lang="it-IT" b="1" dirty="0" smtClean="0"/>
              <a:t>L’adozione di strategie mirate, in presenza di alunni stranieri con particolari necessità.</a:t>
            </a:r>
          </a:p>
          <a:p>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just"/>
            <a:r>
              <a:rPr lang="it-IT" sz="2000" b="1" dirty="0" smtClean="0">
                <a:solidFill>
                  <a:schemeClr val="accent5">
                    <a:lumMod val="50000"/>
                  </a:schemeClr>
                </a:solidFill>
              </a:rPr>
              <a:t>Graziella </a:t>
            </a:r>
            <a:r>
              <a:rPr lang="it-IT" sz="2000" b="1" dirty="0" err="1" smtClean="0">
                <a:solidFill>
                  <a:schemeClr val="accent5">
                    <a:lumMod val="50000"/>
                  </a:schemeClr>
                </a:solidFill>
              </a:rPr>
              <a:t>Favaro</a:t>
            </a:r>
            <a:r>
              <a:rPr lang="it-IT" sz="2000" b="1" dirty="0" smtClean="0">
                <a:solidFill>
                  <a:schemeClr val="accent5">
                    <a:lumMod val="50000"/>
                  </a:schemeClr>
                </a:solidFill>
              </a:rPr>
              <a:t> ha individuato i seguenti filoni entro cui ordinare le esperienze più conosciute e formalizzate di approccio interculturale</a:t>
            </a:r>
            <a:r>
              <a:rPr lang="it-IT" sz="2000" b="1" dirty="0" smtClean="0">
                <a:solidFill>
                  <a:schemeClr val="accent5">
                    <a:lumMod val="50000"/>
                  </a:schemeClr>
                </a:solidFill>
              </a:rPr>
              <a:t>:</a:t>
            </a:r>
            <a:endParaRPr lang="it-IT" sz="2000" b="1" dirty="0">
              <a:solidFill>
                <a:schemeClr val="accent5">
                  <a:lumMod val="50000"/>
                </a:schemeClr>
              </a:solidFill>
            </a:endParaRPr>
          </a:p>
        </p:txBody>
      </p:sp>
      <p:sp>
        <p:nvSpPr>
          <p:cNvPr id="3" name="Segnaposto contenuto 2"/>
          <p:cNvSpPr>
            <a:spLocks noGrp="1"/>
          </p:cNvSpPr>
          <p:nvPr>
            <p:ph sz="quarter" idx="1"/>
          </p:nvPr>
        </p:nvSpPr>
        <p:spPr/>
        <p:txBody>
          <a:bodyPr>
            <a:normAutofit lnSpcReduction="10000"/>
          </a:bodyPr>
          <a:lstStyle/>
          <a:p>
            <a:pPr>
              <a:buFont typeface="Arial" pitchFamily="34" charset="0"/>
              <a:buChar char="•"/>
              <a:defRPr/>
            </a:pPr>
            <a:r>
              <a:rPr lang="it-IT" b="1" dirty="0" smtClean="0"/>
              <a:t>La </a:t>
            </a:r>
            <a:r>
              <a:rPr lang="it-IT" b="1" dirty="0" smtClean="0"/>
              <a:t>didattica dell’accoglienza;</a:t>
            </a:r>
          </a:p>
          <a:p>
            <a:pPr>
              <a:buFont typeface="Arial" pitchFamily="34" charset="0"/>
              <a:buChar char="•"/>
              <a:defRPr/>
            </a:pPr>
            <a:r>
              <a:rPr lang="it-IT" b="1" dirty="0" smtClean="0"/>
              <a:t>La didattica per la promozione e il confronto fra le culture;</a:t>
            </a:r>
          </a:p>
          <a:p>
            <a:pPr>
              <a:buFont typeface="Arial" pitchFamily="34" charset="0"/>
              <a:buChar char="•"/>
              <a:defRPr/>
            </a:pPr>
            <a:r>
              <a:rPr lang="it-IT" b="1" dirty="0" smtClean="0"/>
              <a:t>La didattica per il decentramento dei punti di vista ;</a:t>
            </a:r>
          </a:p>
          <a:p>
            <a:pPr>
              <a:buFont typeface="Arial" pitchFamily="34" charset="0"/>
              <a:buChar char="•"/>
              <a:defRPr/>
            </a:pPr>
            <a:r>
              <a:rPr lang="it-IT" b="1" dirty="0" smtClean="0"/>
              <a:t>La didattica  per la prevenzione degli stereotipi e dei pregiudizi;</a:t>
            </a:r>
          </a:p>
          <a:p>
            <a:pPr>
              <a:buFont typeface="Arial" pitchFamily="34" charset="0"/>
              <a:buChar char="•"/>
              <a:defRPr/>
            </a:pPr>
            <a:r>
              <a:rPr lang="it-IT" b="1" dirty="0" smtClean="0"/>
              <a:t>La didattica per il cambiamento delle discipline;</a:t>
            </a:r>
          </a:p>
          <a:p>
            <a:pPr>
              <a:buFont typeface="Arial" pitchFamily="34" charset="0"/>
              <a:buChar char="•"/>
              <a:defRPr/>
            </a:pPr>
            <a:r>
              <a:rPr lang="it-IT" b="1" dirty="0" smtClean="0"/>
              <a:t>La didattica dell’italiano come lingua seconda</a:t>
            </a:r>
            <a:r>
              <a:rPr lang="it-IT" b="1" dirty="0" smtClean="0"/>
              <a:t>.</a:t>
            </a:r>
          </a:p>
          <a:p>
            <a:pPr algn="just">
              <a:buNone/>
              <a:defRPr/>
            </a:pPr>
            <a:r>
              <a:rPr lang="it-IT" sz="2200" dirty="0" smtClean="0"/>
              <a:t>Nota: Graziella </a:t>
            </a:r>
            <a:r>
              <a:rPr lang="it-IT" sz="2200" dirty="0" err="1" smtClean="0"/>
              <a:t>Favaro</a:t>
            </a:r>
            <a:r>
              <a:rPr lang="it-IT" sz="2200" dirty="0" smtClean="0"/>
              <a:t> è un punto di riferimento per tutti coloro che si occupano di scuola multiculturale </a:t>
            </a:r>
            <a:endParaRPr lang="it-IT" sz="2200" dirty="0" smtClean="0"/>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3600" b="1" dirty="0" smtClean="0">
                <a:solidFill>
                  <a:schemeClr val="accent5">
                    <a:lumMod val="50000"/>
                  </a:schemeClr>
                </a:solidFill>
              </a:rPr>
              <a:t>Didattica dell’accoglienza</a:t>
            </a:r>
            <a:endParaRPr lang="it-IT" sz="3600" b="1" dirty="0">
              <a:solidFill>
                <a:schemeClr val="accent5">
                  <a:lumMod val="50000"/>
                </a:schemeClr>
              </a:solidFill>
            </a:endParaRPr>
          </a:p>
        </p:txBody>
      </p:sp>
      <p:sp>
        <p:nvSpPr>
          <p:cNvPr id="3" name="Segnaposto contenuto 2"/>
          <p:cNvSpPr>
            <a:spLocks noGrp="1"/>
          </p:cNvSpPr>
          <p:nvPr>
            <p:ph sz="quarter" idx="1"/>
          </p:nvPr>
        </p:nvSpPr>
        <p:spPr/>
        <p:txBody>
          <a:bodyPr>
            <a:normAutofit fontScale="92500"/>
          </a:bodyPr>
          <a:lstStyle/>
          <a:p>
            <a:pPr algn="just">
              <a:buFont typeface="Arial" pitchFamily="34" charset="0"/>
              <a:buChar char="•"/>
              <a:defRPr/>
            </a:pPr>
            <a:r>
              <a:rPr lang="it-IT" b="1" dirty="0" smtClean="0"/>
              <a:t>La didattica dell’accoglienza può essere attuata nella fase iniziale di inserimento dell’allievo straniero nel contesto scolastico. Riconoscendo la specificità dei bisogni </a:t>
            </a:r>
            <a:r>
              <a:rPr lang="it-IT" b="1" dirty="0" smtClean="0"/>
              <a:t>degli studenti stranieri</a:t>
            </a:r>
            <a:r>
              <a:rPr lang="it-IT" b="1" dirty="0" smtClean="0"/>
              <a:t>, i singoli istituti scolastici si sono dotati di dispositivi e percorsi flessibili e operativi per gestire l’accoglienza degli allievi stranieri e delle loro famiglie nelle istituzioni scolastiche. </a:t>
            </a:r>
          </a:p>
          <a:p>
            <a:pPr algn="just">
              <a:buNone/>
              <a:defRPr/>
            </a:pPr>
            <a:r>
              <a:rPr lang="it-IT" b="1" dirty="0" smtClean="0"/>
              <a:t> Per progettare in maniera efficace l’accoglienza </a:t>
            </a:r>
            <a:r>
              <a:rPr lang="it-IT" b="1" dirty="0" smtClean="0"/>
              <a:t>degli studenti stranieri </a:t>
            </a:r>
            <a:r>
              <a:rPr lang="it-IT" b="1" dirty="0" smtClean="0"/>
              <a:t>può essere, per esempio, predisposto un “protocollo d’accoglienza”in cui confluiscono l’insieme degli interventi, delle strategie, tra cui essenzialmente :</a:t>
            </a:r>
          </a:p>
          <a:p>
            <a:endParaRPr lang="it-IT"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5">
                    <a:lumMod val="50000"/>
                  </a:schemeClr>
                </a:solidFill>
              </a:rPr>
              <a:t>STEP </a:t>
            </a:r>
            <a:r>
              <a:rPr lang="it-IT" b="1" dirty="0" err="1" smtClean="0">
                <a:solidFill>
                  <a:schemeClr val="accent5">
                    <a:lumMod val="50000"/>
                  </a:schemeClr>
                </a:solidFill>
              </a:rPr>
              <a:t>DI</a:t>
            </a:r>
            <a:r>
              <a:rPr lang="it-IT" b="1" dirty="0" smtClean="0">
                <a:solidFill>
                  <a:schemeClr val="accent5">
                    <a:lumMod val="50000"/>
                  </a:schemeClr>
                </a:solidFill>
              </a:rPr>
              <a:t> INTEGRAZIONE</a:t>
            </a:r>
            <a:endParaRPr lang="it-IT" b="1" dirty="0">
              <a:solidFill>
                <a:schemeClr val="accent5">
                  <a:lumMod val="50000"/>
                </a:schemeClr>
              </a:solidFill>
            </a:endParaRPr>
          </a:p>
        </p:txBody>
      </p:sp>
      <p:sp>
        <p:nvSpPr>
          <p:cNvPr id="3" name="Segnaposto contenuto 2"/>
          <p:cNvSpPr>
            <a:spLocks noGrp="1"/>
          </p:cNvSpPr>
          <p:nvPr>
            <p:ph sz="quarter" idx="1"/>
          </p:nvPr>
        </p:nvSpPr>
        <p:spPr/>
        <p:txBody>
          <a:bodyPr/>
          <a:lstStyle/>
          <a:p>
            <a:pPr algn="just">
              <a:buFont typeface="Arial" pitchFamily="34" charset="0"/>
              <a:buChar char="•"/>
              <a:defRPr/>
            </a:pPr>
            <a:r>
              <a:rPr lang="it-IT" b="1" dirty="0" smtClean="0"/>
              <a:t>Le procedure messe in atto al momento dell’iscrizione;</a:t>
            </a:r>
          </a:p>
          <a:p>
            <a:pPr algn="just">
              <a:buFont typeface="Arial" pitchFamily="34" charset="0"/>
              <a:buChar char="•"/>
              <a:defRPr/>
            </a:pPr>
            <a:r>
              <a:rPr lang="it-IT" b="1" dirty="0" smtClean="0"/>
              <a:t>Le strategie per la prima conoscenza;</a:t>
            </a:r>
          </a:p>
          <a:p>
            <a:pPr algn="just">
              <a:buNone/>
              <a:defRPr/>
            </a:pPr>
            <a:r>
              <a:rPr lang="it-IT" b="1" dirty="0" smtClean="0"/>
              <a:t>In questa fase può essere importante raccogliere la storia personale del bambino straniero, ottenendo informazioni sul sistema scolastico di provenienza e costruendo una comparazione con quello italiano, ponendo attenzione ai modelli organizzativi e didattici.</a:t>
            </a:r>
          </a:p>
          <a:p>
            <a:endParaRPr lang="it-IT"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2400" b="1" dirty="0" smtClean="0">
                <a:solidFill>
                  <a:schemeClr val="accent5">
                    <a:lumMod val="50000"/>
                  </a:schemeClr>
                </a:solidFill>
              </a:rPr>
              <a:t>Le procedure di accoglienza che la scuola mette in atto possono essere distinte in:</a:t>
            </a:r>
            <a:endParaRPr lang="it-IT" sz="2400" b="1" dirty="0">
              <a:solidFill>
                <a:schemeClr val="accent5">
                  <a:lumMod val="50000"/>
                </a:schemeClr>
              </a:solidFill>
            </a:endParaRPr>
          </a:p>
        </p:txBody>
      </p:sp>
      <p:sp>
        <p:nvSpPr>
          <p:cNvPr id="3" name="Segnaposto contenuto 2"/>
          <p:cNvSpPr>
            <a:spLocks noGrp="1"/>
          </p:cNvSpPr>
          <p:nvPr>
            <p:ph sz="quarter" idx="1"/>
          </p:nvPr>
        </p:nvSpPr>
        <p:spPr/>
        <p:txBody>
          <a:bodyPr/>
          <a:lstStyle/>
          <a:p>
            <a:pPr>
              <a:buNone/>
            </a:pPr>
            <a:r>
              <a:rPr lang="it-IT" b="1" dirty="0" smtClean="0"/>
              <a:t>Procedure di carattere </a:t>
            </a:r>
            <a:r>
              <a:rPr lang="it-IT" b="1" dirty="0" err="1" smtClean="0"/>
              <a:t>burocratico-organizzativo</a:t>
            </a:r>
            <a:r>
              <a:rPr lang="it-IT" b="1" dirty="0" smtClean="0"/>
              <a:t> </a:t>
            </a:r>
            <a:r>
              <a:rPr lang="it-IT" b="1" dirty="0" smtClean="0"/>
              <a:t> come </a:t>
            </a:r>
            <a:r>
              <a:rPr lang="it-IT" b="1" dirty="0" smtClean="0"/>
              <a:t>le procedure di iscrizione; </a:t>
            </a:r>
            <a:endParaRPr lang="it-IT" b="1" dirty="0" smtClean="0"/>
          </a:p>
          <a:p>
            <a:pPr>
              <a:buNone/>
            </a:pPr>
            <a:r>
              <a:rPr lang="it-IT" b="1" dirty="0" smtClean="0"/>
              <a:t>di </a:t>
            </a:r>
            <a:r>
              <a:rPr lang="it-IT" b="1" dirty="0" smtClean="0"/>
              <a:t>carattere informativo- culturale quale la costruzione di un centro di documentazione </a:t>
            </a:r>
            <a:endParaRPr lang="it-IT" b="1" dirty="0" smtClean="0"/>
          </a:p>
          <a:p>
            <a:pPr>
              <a:buNone/>
            </a:pPr>
            <a:r>
              <a:rPr lang="it-IT" b="1" dirty="0" smtClean="0"/>
              <a:t>di </a:t>
            </a:r>
            <a:r>
              <a:rPr lang="it-IT" b="1" dirty="0" smtClean="0"/>
              <a:t>carattere relazionale come la riflessione sulle modalità di accoglienza in una classe da parte di bambini e </a:t>
            </a:r>
            <a:r>
              <a:rPr lang="it-IT" b="1" dirty="0" smtClean="0"/>
              <a:t>insegnanti</a:t>
            </a:r>
          </a:p>
          <a:p>
            <a:pPr>
              <a:buNone/>
            </a:pPr>
            <a:r>
              <a:rPr lang="it-IT" b="1" dirty="0" smtClean="0"/>
              <a:t>di </a:t>
            </a:r>
            <a:r>
              <a:rPr lang="it-IT" b="1" dirty="0" smtClean="0"/>
              <a:t>carattere </a:t>
            </a:r>
            <a:r>
              <a:rPr lang="it-IT" b="1" dirty="0" err="1" smtClean="0"/>
              <a:t>educativo-didattico</a:t>
            </a:r>
            <a:r>
              <a:rPr lang="it-IT" b="1" dirty="0" smtClean="0"/>
              <a:t> quale la predisposizione di laboratori per l’apprendimento linguistico. </a:t>
            </a:r>
          </a:p>
          <a:p>
            <a:endParaRPr lang="it-IT"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78098"/>
          </a:xfrm>
        </p:spPr>
        <p:txBody>
          <a:bodyPr/>
          <a:lstStyle/>
          <a:p>
            <a:pPr algn="ctr"/>
            <a:r>
              <a:rPr lang="it-IT" dirty="0" smtClean="0">
                <a:solidFill>
                  <a:schemeClr val="accent5">
                    <a:lumMod val="50000"/>
                  </a:schemeClr>
                </a:solidFill>
              </a:rPr>
              <a:t>PRASSI IN USO</a:t>
            </a:r>
            <a:endParaRPr lang="it-IT" dirty="0">
              <a:solidFill>
                <a:schemeClr val="accent5">
                  <a:lumMod val="50000"/>
                </a:schemeClr>
              </a:solidFill>
            </a:endParaRPr>
          </a:p>
        </p:txBody>
      </p:sp>
      <p:sp>
        <p:nvSpPr>
          <p:cNvPr id="3" name="Segnaposto contenuto 2"/>
          <p:cNvSpPr>
            <a:spLocks noGrp="1"/>
          </p:cNvSpPr>
          <p:nvPr>
            <p:ph sz="quarter" idx="1"/>
          </p:nvPr>
        </p:nvSpPr>
        <p:spPr>
          <a:xfrm>
            <a:off x="457200" y="1196752"/>
            <a:ext cx="7467600" cy="5277200"/>
          </a:xfrm>
        </p:spPr>
        <p:txBody>
          <a:bodyPr>
            <a:normAutofit fontScale="92500"/>
          </a:bodyPr>
          <a:lstStyle/>
          <a:p>
            <a:pPr algn="just"/>
            <a:r>
              <a:rPr lang="it-IT" b="1" dirty="0" smtClean="0"/>
              <a:t>L’approccio interculturale messo in atto più di frequente in questi anni dagli insegnanti è senza dubbio quello della didattica per la promozione e il confronto delle culture  per consentire l’acquisizione delle conoscenze necessarie per attuare una giusta percezione delle culture altre. La presentazione e l’esplorazione degli aspetti delle diverse culture si sono così rivelati in questi anni il modo più immediato per rendere operativo l’impegno interculturale. Successivamente ad una prima fase di emergenza le scuole si sono adoperate per introdurre nei curricoli, in modo stabile, percorsi didattici volti alla conoscenza delle diverse culture.  </a:t>
            </a:r>
          </a:p>
          <a:p>
            <a:endParaRPr lang="it-IT"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5">
                    <a:lumMod val="50000"/>
                  </a:schemeClr>
                </a:solidFill>
              </a:rPr>
              <a:t>PRATICHE SPERIMENTATE</a:t>
            </a:r>
            <a:endParaRPr lang="it-IT" b="1" dirty="0">
              <a:solidFill>
                <a:schemeClr val="accent5">
                  <a:lumMod val="50000"/>
                </a:schemeClr>
              </a:solidFill>
            </a:endParaRPr>
          </a:p>
        </p:txBody>
      </p:sp>
      <p:sp>
        <p:nvSpPr>
          <p:cNvPr id="3" name="Segnaposto contenuto 2"/>
          <p:cNvSpPr>
            <a:spLocks noGrp="1"/>
          </p:cNvSpPr>
          <p:nvPr>
            <p:ph sz="quarter" idx="1"/>
          </p:nvPr>
        </p:nvSpPr>
        <p:spPr/>
        <p:txBody>
          <a:bodyPr/>
          <a:lstStyle/>
          <a:p>
            <a:pPr algn="just"/>
            <a:r>
              <a:rPr lang="it-IT" b="1" dirty="0" smtClean="0"/>
              <a:t>La didattica per il </a:t>
            </a:r>
            <a:r>
              <a:rPr lang="it-IT" b="1" dirty="0" smtClean="0"/>
              <a:t>DECENTRAMENTO DEI PUNTI </a:t>
            </a:r>
            <a:r>
              <a:rPr lang="it-IT" b="1" dirty="0" err="1" smtClean="0"/>
              <a:t>DI</a:t>
            </a:r>
            <a:r>
              <a:rPr lang="it-IT" b="1" dirty="0" smtClean="0"/>
              <a:t> VISTA </a:t>
            </a:r>
            <a:r>
              <a:rPr lang="it-IT" b="1" dirty="0" smtClean="0"/>
              <a:t>è un ulteriore approccio interculturale attuato con successo in questi anni dagli insegnanti. Si prendono in esame, in questo caso, specifici temi ed elementi culturali che sono poi analizzati a partire dai diversi punti di vista al fine di evidenziare l’esistenza di una molteplicità di prospettive per uno stesso argomento. </a:t>
            </a:r>
          </a:p>
          <a:p>
            <a:pPr>
              <a:buNone/>
            </a:pPr>
            <a:endParaRPr lang="it-IT"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634082"/>
          </a:xfrm>
        </p:spPr>
        <p:txBody>
          <a:bodyPr/>
          <a:lstStyle/>
          <a:p>
            <a:pPr algn="ctr"/>
            <a:r>
              <a:rPr lang="it-IT" b="1" dirty="0" smtClean="0">
                <a:solidFill>
                  <a:schemeClr val="accent5">
                    <a:lumMod val="50000"/>
                  </a:schemeClr>
                </a:solidFill>
              </a:rPr>
              <a:t>“etnocentrismo critico”</a:t>
            </a:r>
            <a:endParaRPr lang="it-IT" b="1" dirty="0">
              <a:solidFill>
                <a:schemeClr val="accent5">
                  <a:lumMod val="50000"/>
                </a:schemeClr>
              </a:solidFill>
            </a:endParaRPr>
          </a:p>
        </p:txBody>
      </p:sp>
      <p:sp>
        <p:nvSpPr>
          <p:cNvPr id="3" name="Segnaposto contenuto 2"/>
          <p:cNvSpPr>
            <a:spLocks noGrp="1"/>
          </p:cNvSpPr>
          <p:nvPr>
            <p:ph sz="quarter" idx="1"/>
          </p:nvPr>
        </p:nvSpPr>
        <p:spPr>
          <a:xfrm>
            <a:off x="457200" y="1196752"/>
            <a:ext cx="7467600" cy="5277200"/>
          </a:xfrm>
        </p:spPr>
        <p:txBody>
          <a:bodyPr/>
          <a:lstStyle/>
          <a:p>
            <a:pPr algn="just"/>
            <a:r>
              <a:rPr lang="it-IT" b="1" dirty="0" smtClean="0"/>
              <a:t>E’ noto a tutti che l’atteggiamento etnocentrico è senza dubbio presente in tutti i gruppi sociali ed è trasversale a tutte le culture; solo un “etnocentrismo critico” impegna il soggetto ad una presa di coscienza </a:t>
            </a:r>
            <a:r>
              <a:rPr lang="it-IT" b="1" dirty="0" err="1" smtClean="0"/>
              <a:t>etico-politica</a:t>
            </a:r>
            <a:r>
              <a:rPr lang="it-IT" b="1" dirty="0" smtClean="0"/>
              <a:t>, non più soltanto logico-cognitiva e culturale. L’educazione interculturale intende, in questo modo, agire sul versante affettivo e delle rappresentazioni , oltre che su quello cognitivo e delle conoscenze, con lo scopo di esercitare il confronto critico e il riconoscimento delle identità e delle differenze.</a:t>
            </a:r>
          </a:p>
          <a:p>
            <a:endParaRPr lang="it-IT"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5">
                    <a:lumMod val="50000"/>
                  </a:schemeClr>
                </a:solidFill>
              </a:rPr>
              <a:t>CONTRO GLI STEREOTIPI</a:t>
            </a:r>
            <a:endParaRPr lang="it-IT" b="1" dirty="0">
              <a:solidFill>
                <a:schemeClr val="accent5">
                  <a:lumMod val="50000"/>
                </a:schemeClr>
              </a:solidFill>
            </a:endParaRPr>
          </a:p>
        </p:txBody>
      </p:sp>
      <p:sp>
        <p:nvSpPr>
          <p:cNvPr id="3" name="Segnaposto contenuto 2"/>
          <p:cNvSpPr>
            <a:spLocks noGrp="1"/>
          </p:cNvSpPr>
          <p:nvPr>
            <p:ph sz="quarter" idx="1"/>
          </p:nvPr>
        </p:nvSpPr>
        <p:spPr/>
        <p:txBody>
          <a:bodyPr/>
          <a:lstStyle/>
          <a:p>
            <a:pPr algn="just"/>
            <a:r>
              <a:rPr lang="it-IT" sz="2800" b="1" dirty="0" smtClean="0"/>
              <a:t>La didattica per la prevenzione degli stereotipi e dei pregiudizi è un approccio che riguarda la riflessione relativa ai contenuti disciplinari inducendo gli insegnanti a rimettere in discussione alcuni degli assunti epistemologici e culturali su cui sono stati finora costruiti gli itinerari di apprendimento.</a:t>
            </a:r>
          </a:p>
          <a:p>
            <a:endParaRPr lang="it-IT"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850106"/>
          </a:xfrm>
        </p:spPr>
        <p:txBody>
          <a:bodyPr/>
          <a:lstStyle/>
          <a:p>
            <a:pPr algn="ctr"/>
            <a:r>
              <a:rPr lang="it-IT" b="1" dirty="0" smtClean="0">
                <a:solidFill>
                  <a:schemeClr val="accent5">
                    <a:lumMod val="50000"/>
                  </a:schemeClr>
                </a:solidFill>
              </a:rPr>
              <a:t>NUOVI CURRICULI SCOLASTICI</a:t>
            </a:r>
            <a:endParaRPr lang="it-IT" b="1" dirty="0">
              <a:solidFill>
                <a:schemeClr val="accent5">
                  <a:lumMod val="50000"/>
                </a:schemeClr>
              </a:solidFill>
            </a:endParaRPr>
          </a:p>
        </p:txBody>
      </p:sp>
      <p:sp>
        <p:nvSpPr>
          <p:cNvPr id="3" name="Segnaposto contenuto 2"/>
          <p:cNvSpPr>
            <a:spLocks noGrp="1"/>
          </p:cNvSpPr>
          <p:nvPr>
            <p:ph sz="quarter" idx="1"/>
          </p:nvPr>
        </p:nvSpPr>
        <p:spPr/>
        <p:txBody>
          <a:bodyPr/>
          <a:lstStyle/>
          <a:p>
            <a:pPr algn="just"/>
            <a:r>
              <a:rPr lang="it-IT" sz="2800" b="1" dirty="0" smtClean="0"/>
              <a:t>La didattica per il cambiamento delle discipline e dei curricoli scolastici  è invece l’approccio più complesso che intende selezionare nuovi contenuti e rivedere quelli già presenti, a partire dalla constatazione che gli attuali curricoli escludono determinati elementi culturali.</a:t>
            </a:r>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b="1" dirty="0" smtClean="0">
                <a:solidFill>
                  <a:srgbClr val="7030A0"/>
                </a:solidFill>
              </a:rPr>
              <a:t>educazione alla responsabilità secondo l'etica della reciprocità e della solidarietà</a:t>
            </a:r>
            <a:endParaRPr lang="it-IT" b="1" dirty="0">
              <a:solidFill>
                <a:srgbClr val="7030A0"/>
              </a:solidFill>
            </a:endParaRPr>
          </a:p>
        </p:txBody>
      </p:sp>
      <p:sp>
        <p:nvSpPr>
          <p:cNvPr id="3" name="Segnaposto contenuto 2"/>
          <p:cNvSpPr>
            <a:spLocks noGrp="1"/>
          </p:cNvSpPr>
          <p:nvPr>
            <p:ph sz="quarter" idx="1"/>
          </p:nvPr>
        </p:nvSpPr>
        <p:spPr/>
        <p:txBody>
          <a:bodyPr>
            <a:normAutofit fontScale="92500"/>
          </a:bodyPr>
          <a:lstStyle/>
          <a:p>
            <a:pPr algn="just">
              <a:buNone/>
            </a:pPr>
            <a:r>
              <a:rPr lang="it-IT" b="1" dirty="0" smtClean="0">
                <a:solidFill>
                  <a:schemeClr val="accent5">
                    <a:lumMod val="50000"/>
                  </a:schemeClr>
                </a:solidFill>
              </a:rPr>
              <a:t>Il rapporto tra l’uomo e i suoi diritti, tra l’uomo e l’ambiente, tra l’uomo e lo sviluppo, tra l’uomo e la pace porta in primo piano la necessità di una educazione alla responsabilità secondo l'etica della reciprocità e della solidarietà proprie di una società multiculturale e multietnica.</a:t>
            </a:r>
          </a:p>
          <a:p>
            <a:pPr algn="just">
              <a:buNone/>
            </a:pPr>
            <a:r>
              <a:rPr lang="it-IT" b="1" dirty="0" smtClean="0">
                <a:solidFill>
                  <a:schemeClr val="accent5">
                    <a:lumMod val="50000"/>
                  </a:schemeClr>
                </a:solidFill>
              </a:rPr>
              <a:t>In questo contesto si avverte la necessità di promuovere una riflessione sullo stato dell’arte della revisione scientifica del curricoli scolastici in chiave interculturale, che coinvolga i rappresentanti degli Enti e Agenzie di Ricerca , del mondo scientifico Universitario delle Istituzioni Scolastiche e delle ONG</a:t>
            </a:r>
            <a:endParaRPr lang="it-IT" b="1" dirty="0">
              <a:solidFill>
                <a:schemeClr val="accent5">
                  <a:lumMod val="50000"/>
                </a:schemeClr>
              </a:solidFill>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5">
                    <a:lumMod val="50000"/>
                  </a:schemeClr>
                </a:solidFill>
              </a:rPr>
              <a:t>ITALIANO LINGUA SECONDA</a:t>
            </a:r>
            <a:endParaRPr lang="it-IT" b="1" dirty="0">
              <a:solidFill>
                <a:schemeClr val="accent5">
                  <a:lumMod val="50000"/>
                </a:schemeClr>
              </a:solidFill>
            </a:endParaRPr>
          </a:p>
        </p:txBody>
      </p:sp>
      <p:sp>
        <p:nvSpPr>
          <p:cNvPr id="3" name="Segnaposto contenuto 2"/>
          <p:cNvSpPr>
            <a:spLocks noGrp="1"/>
          </p:cNvSpPr>
          <p:nvPr>
            <p:ph sz="quarter" idx="1"/>
          </p:nvPr>
        </p:nvSpPr>
        <p:spPr/>
        <p:txBody>
          <a:bodyPr>
            <a:normAutofit fontScale="85000" lnSpcReduction="20000"/>
          </a:bodyPr>
          <a:lstStyle/>
          <a:p>
            <a:r>
              <a:rPr lang="it-IT" b="1" dirty="0" smtClean="0"/>
              <a:t>La didattica dell’italiano come lingua seconda  è infine una strategia mirata, attuata in presenza di alunni stranieri con particolari necessità linguistiche, volta all’insegnamento- apprendimento della lingua italiana. </a:t>
            </a:r>
          </a:p>
          <a:p>
            <a:pPr>
              <a:buNone/>
            </a:pPr>
            <a:r>
              <a:rPr lang="it-IT" b="1" dirty="0" smtClean="0"/>
              <a:t>Uno degli obiettivi di integrazione degli alunni stranieri è quello di promuovere l’acquisizione di una buona competenza nell’italiano scritto e parlato. </a:t>
            </a:r>
            <a:endParaRPr lang="it-IT" b="1" dirty="0" smtClean="0"/>
          </a:p>
          <a:p>
            <a:r>
              <a:rPr lang="it-IT" b="1" dirty="0" smtClean="0"/>
              <a:t>Gli alunni stranieri al momento del loro arrivo si devono confrontare con due diverse esigenze linguistiche:</a:t>
            </a:r>
          </a:p>
          <a:p>
            <a:r>
              <a:rPr lang="it-IT" b="1" dirty="0" smtClean="0"/>
              <a:t>La lingua italiana nel contesto concreto, indispensabile per comunicare nella vita quotidiana (la lingua per comunicare);</a:t>
            </a:r>
          </a:p>
          <a:p>
            <a:r>
              <a:rPr lang="it-IT" b="1" dirty="0" smtClean="0"/>
              <a:t>La lingua italiana specifica, necessaria per comprendere ed esprimere concetti, sviluppare l’apprendimento delle diverse discipline e una riflessione sulla lingua stessa (la lingua dello studio).</a:t>
            </a:r>
          </a:p>
          <a:p>
            <a:pPr>
              <a:buNone/>
            </a:pPr>
            <a:endParaRPr lang="it-IT" b="1" dirty="0" smtClean="0"/>
          </a:p>
          <a:p>
            <a:endParaRPr lang="it-IT"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5">
                    <a:lumMod val="50000"/>
                  </a:schemeClr>
                </a:solidFill>
              </a:rPr>
              <a:t>Rivisitare il curricolo in prospettiva interculturale.</a:t>
            </a:r>
            <a:endParaRPr lang="it-IT" b="1" dirty="0">
              <a:solidFill>
                <a:schemeClr val="accent5">
                  <a:lumMod val="50000"/>
                </a:schemeClr>
              </a:solidFill>
            </a:endParaRPr>
          </a:p>
        </p:txBody>
      </p:sp>
      <p:sp>
        <p:nvSpPr>
          <p:cNvPr id="3" name="Segnaposto contenuto 2"/>
          <p:cNvSpPr>
            <a:spLocks noGrp="1"/>
          </p:cNvSpPr>
          <p:nvPr>
            <p:ph sz="quarter" idx="1"/>
          </p:nvPr>
        </p:nvSpPr>
        <p:spPr/>
        <p:txBody>
          <a:bodyPr>
            <a:normAutofit fontScale="85000" lnSpcReduction="10000"/>
          </a:bodyPr>
          <a:lstStyle/>
          <a:p>
            <a:r>
              <a:rPr lang="it-IT" b="1" dirty="0" smtClean="0">
                <a:solidFill>
                  <a:schemeClr val="accent5">
                    <a:lumMod val="50000"/>
                  </a:schemeClr>
                </a:solidFill>
              </a:rPr>
              <a:t>Per elaborazione di un curricolo si intende la programmazioni di occasioni di apprendimento volte a produrre certi cambiamenti negli alunni. </a:t>
            </a:r>
          </a:p>
          <a:p>
            <a:pPr>
              <a:buNone/>
            </a:pPr>
            <a:r>
              <a:rPr lang="it-IT" b="1" dirty="0" smtClean="0">
                <a:solidFill>
                  <a:schemeClr val="accent5">
                    <a:lumMod val="50000"/>
                  </a:schemeClr>
                </a:solidFill>
              </a:rPr>
              <a:t>Ciò comporta essenzialmente quattro fasi.</a:t>
            </a:r>
          </a:p>
          <a:p>
            <a:pPr>
              <a:buFont typeface="Arial" pitchFamily="34" charset="0"/>
              <a:buChar char="•"/>
              <a:defRPr/>
            </a:pPr>
            <a:r>
              <a:rPr lang="it-IT" b="1" dirty="0" smtClean="0">
                <a:solidFill>
                  <a:schemeClr val="accent5">
                    <a:lumMod val="50000"/>
                  </a:schemeClr>
                </a:solidFill>
              </a:rPr>
              <a:t>La scelta e l’organizzazione degli obiettivi dell’insegnamento, sia di una disciplina in particolare, sia in generale in riferimento all’intero percorso formativo;</a:t>
            </a:r>
          </a:p>
          <a:p>
            <a:pPr>
              <a:buFont typeface="Arial" pitchFamily="34" charset="0"/>
              <a:buChar char="•"/>
              <a:defRPr/>
            </a:pPr>
            <a:r>
              <a:rPr lang="it-IT" b="1" dirty="0" smtClean="0">
                <a:solidFill>
                  <a:schemeClr val="accent5">
                    <a:lumMod val="50000"/>
                  </a:schemeClr>
                </a:solidFill>
              </a:rPr>
              <a:t>La scelta e l’organizzazione dei contenuti più adeguati al raggiungimento degli obiettivi indicati;</a:t>
            </a:r>
          </a:p>
          <a:p>
            <a:pPr>
              <a:buFont typeface="Arial" pitchFamily="34" charset="0"/>
              <a:buChar char="•"/>
              <a:defRPr/>
            </a:pPr>
            <a:r>
              <a:rPr lang="it-IT" b="1" dirty="0" smtClean="0">
                <a:solidFill>
                  <a:schemeClr val="accent5">
                    <a:lumMod val="50000"/>
                  </a:schemeClr>
                </a:solidFill>
              </a:rPr>
              <a:t>La scelta e l’organizzazione delle esperienze di apprendimento, ossia dei contenuti da apprendere  e dei metodi con cui acquisire le competenze indicate;</a:t>
            </a:r>
          </a:p>
          <a:p>
            <a:pPr>
              <a:buFont typeface="Arial" pitchFamily="34" charset="0"/>
              <a:buChar char="•"/>
              <a:defRPr/>
            </a:pPr>
            <a:r>
              <a:rPr lang="it-IT" b="1" dirty="0" smtClean="0">
                <a:solidFill>
                  <a:schemeClr val="accent5">
                    <a:lumMod val="50000"/>
                  </a:schemeClr>
                </a:solidFill>
              </a:rPr>
              <a:t>La valutazione e l’accertamento del grado in cui il programma elaborato ha raggiunto i suoi obiettivi.</a:t>
            </a:r>
          </a:p>
          <a:p>
            <a:endParaRPr lang="it-IT"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16632"/>
            <a:ext cx="7467600" cy="1728192"/>
          </a:xfrm>
        </p:spPr>
        <p:txBody>
          <a:bodyPr>
            <a:normAutofit fontScale="90000"/>
          </a:bodyPr>
          <a:lstStyle/>
          <a:p>
            <a:r>
              <a:rPr lang="it-IT" b="1" dirty="0" smtClean="0">
                <a:solidFill>
                  <a:srgbClr val="7030A0"/>
                </a:solidFill>
              </a:rPr>
              <a:t>CURRICULO : La multidisciplinarità</a:t>
            </a:r>
            <a:r>
              <a:rPr lang="it-IT" b="1" dirty="0" smtClean="0">
                <a:solidFill>
                  <a:srgbClr val="7030A0"/>
                </a:solidFill>
              </a:rPr>
              <a:t>, l’interdisciplinarità, la </a:t>
            </a:r>
            <a:r>
              <a:rPr lang="it-IT" b="1" dirty="0" err="1" smtClean="0">
                <a:solidFill>
                  <a:srgbClr val="7030A0"/>
                </a:solidFill>
              </a:rPr>
              <a:t>transdisciplinarità</a:t>
            </a:r>
            <a:r>
              <a:rPr lang="it-IT" b="1" dirty="0" smtClean="0">
                <a:solidFill>
                  <a:srgbClr val="7030A0"/>
                </a:solidFill>
              </a:rPr>
              <a:t>. </a:t>
            </a:r>
            <a:endParaRPr lang="it-IT" b="1" dirty="0">
              <a:solidFill>
                <a:srgbClr val="7030A0"/>
              </a:solidFill>
            </a:endParaRPr>
          </a:p>
        </p:txBody>
      </p:sp>
      <p:sp>
        <p:nvSpPr>
          <p:cNvPr id="3" name="Segnaposto contenuto 2"/>
          <p:cNvSpPr>
            <a:spLocks noGrp="1"/>
          </p:cNvSpPr>
          <p:nvPr>
            <p:ph sz="quarter" idx="1"/>
          </p:nvPr>
        </p:nvSpPr>
        <p:spPr>
          <a:xfrm>
            <a:off x="457200" y="1988840"/>
            <a:ext cx="7467600" cy="4485112"/>
          </a:xfrm>
        </p:spPr>
        <p:txBody>
          <a:bodyPr/>
          <a:lstStyle/>
          <a:p>
            <a:r>
              <a:rPr lang="it-IT" sz="2800" b="1" dirty="0" smtClean="0"/>
              <a:t>Un aspetto particolarmente rilevante che lega indissolubilmente il curricolo di classe a quello disciplinare riguarda la trasversalità tra le competenze che è possibile attuare attraverso tre strategie didattiche: la multidisciplinarità, l’interdisciplinarità, la </a:t>
            </a:r>
            <a:r>
              <a:rPr lang="it-IT" sz="2800" b="1" dirty="0" err="1" smtClean="0"/>
              <a:t>transdisciplinarità</a:t>
            </a:r>
            <a:r>
              <a:rPr lang="it-IT" sz="2800" b="1" dirty="0" smtClean="0"/>
              <a:t>.  </a:t>
            </a:r>
          </a:p>
          <a:p>
            <a:endParaRPr lang="it-IT"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err="1" smtClean="0">
                <a:solidFill>
                  <a:schemeClr val="accent5">
                    <a:lumMod val="50000"/>
                  </a:schemeClr>
                </a:solidFill>
              </a:rPr>
              <a:t>MULTI-INTER-TRANS…DISCIPLINARITA</a:t>
            </a:r>
            <a:r>
              <a:rPr lang="it-IT" b="1" dirty="0" smtClean="0">
                <a:solidFill>
                  <a:schemeClr val="accent5">
                    <a:lumMod val="50000"/>
                  </a:schemeClr>
                </a:solidFill>
              </a:rPr>
              <a:t>’</a:t>
            </a:r>
            <a:endParaRPr lang="it-IT" b="1" dirty="0">
              <a:solidFill>
                <a:schemeClr val="accent5">
                  <a:lumMod val="50000"/>
                </a:schemeClr>
              </a:solidFill>
            </a:endParaRPr>
          </a:p>
        </p:txBody>
      </p:sp>
      <p:sp>
        <p:nvSpPr>
          <p:cNvPr id="3" name="Segnaposto contenuto 2"/>
          <p:cNvSpPr>
            <a:spLocks noGrp="1"/>
          </p:cNvSpPr>
          <p:nvPr>
            <p:ph sz="quarter" idx="1"/>
          </p:nvPr>
        </p:nvSpPr>
        <p:spPr/>
        <p:txBody>
          <a:bodyPr>
            <a:normAutofit fontScale="77500" lnSpcReduction="20000"/>
          </a:bodyPr>
          <a:lstStyle/>
          <a:p>
            <a:pPr>
              <a:buFont typeface="Arial" pitchFamily="34" charset="0"/>
              <a:buChar char="•"/>
              <a:defRPr/>
            </a:pPr>
            <a:r>
              <a:rPr lang="it-IT" b="1" dirty="0" smtClean="0"/>
              <a:t>Si parla di </a:t>
            </a:r>
            <a:r>
              <a:rPr lang="it-IT" b="1" dirty="0" smtClean="0"/>
              <a:t>MULTIDISCIPLINARITÀ </a:t>
            </a:r>
            <a:r>
              <a:rPr lang="it-IT" b="1" dirty="0" smtClean="0"/>
              <a:t>quando un argomento riceve un apporto – per l’acquisizione delle conoscenze di base e dei linguaggi – da altre materie affini appartenenti allo stesso ambito disciplinare, es. l’apporto della geografia o degli studi sociali alla storia.</a:t>
            </a:r>
          </a:p>
          <a:p>
            <a:pPr>
              <a:buFont typeface="Arial" pitchFamily="34" charset="0"/>
              <a:buChar char="•"/>
              <a:defRPr/>
            </a:pPr>
            <a:r>
              <a:rPr lang="it-IT" b="1" dirty="0" smtClean="0"/>
              <a:t>L’INTERDISCIPLINARITÀ </a:t>
            </a:r>
            <a:r>
              <a:rPr lang="it-IT" b="1" dirty="0" smtClean="0"/>
              <a:t>si realizza quando un argomento riceve un apporto –per l’acquisizione delle conoscenze di base, dei linguaggi, di capacità di analisi e di sintesi, di induzione e di deduzione, di impostazione e di risoluzione dei problemi – da altre materie non affini.</a:t>
            </a:r>
          </a:p>
          <a:p>
            <a:pPr>
              <a:buFont typeface="Arial" pitchFamily="34" charset="0"/>
              <a:buChar char="•"/>
              <a:defRPr/>
            </a:pPr>
            <a:r>
              <a:rPr lang="it-IT" b="1" dirty="0" smtClean="0"/>
              <a:t>La </a:t>
            </a:r>
            <a:r>
              <a:rPr lang="it-IT" b="1" dirty="0" smtClean="0"/>
              <a:t>TRANSDISCIPLINARITÀ si </a:t>
            </a:r>
            <a:r>
              <a:rPr lang="it-IT" b="1" dirty="0" smtClean="0"/>
              <a:t>attua quando un oggetto di ricerca extradisciplinare difficilmente indagabile attraverso i temi disciplinari, riceve un apporto da un altro sistema disciplinare, al fine di acquisire attraverso le conoscenze di base, i linguaggi, le metodologie di analisi e di risoluzione dei problemi.</a:t>
            </a:r>
          </a:p>
          <a:p>
            <a:pPr>
              <a:buFont typeface="Arial" pitchFamily="34" charset="0"/>
              <a:buChar char="•"/>
              <a:defRPr/>
            </a:pPr>
            <a:endParaRPr lang="it-IT"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b="1" dirty="0" smtClean="0"/>
              <a:t>ELABORAZIONE DEL CURRICOLO</a:t>
            </a:r>
            <a:endParaRPr lang="it-IT" b="1" dirty="0"/>
          </a:p>
        </p:txBody>
      </p:sp>
      <p:sp>
        <p:nvSpPr>
          <p:cNvPr id="3" name="Segnaposto contenuto 2"/>
          <p:cNvSpPr>
            <a:spLocks noGrp="1"/>
          </p:cNvSpPr>
          <p:nvPr>
            <p:ph sz="quarter" idx="1"/>
          </p:nvPr>
        </p:nvSpPr>
        <p:spPr/>
        <p:txBody>
          <a:bodyPr/>
          <a:lstStyle/>
          <a:p>
            <a:r>
              <a:rPr lang="it-IT" b="1" dirty="0" smtClean="0"/>
              <a:t>Una volta individuati gli obiettivi di revisione del curricolo grazie anche a un’accurata analisi dei bisogni formativi e culturali degli alunni – elemento fondamentale  nell’elaborazione di qualsiasi curricolo – si procede poi alla selezione e all’organizzazione dei contenuti che si ritengono funzionali ai bisogni rilevati e agli scopi indicati. Infine con gli stessi criteri si individuano le metodologie con cui trasmettere tali contenuti.</a:t>
            </a:r>
          </a:p>
          <a:p>
            <a:endParaRPr lang="it-IT"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it-IT" sz="4000" b="1" dirty="0" smtClean="0"/>
              <a:t>Group work</a:t>
            </a:r>
            <a:endParaRPr lang="it-IT" sz="4000" b="1" dirty="0"/>
          </a:p>
        </p:txBody>
      </p:sp>
      <p:sp>
        <p:nvSpPr>
          <p:cNvPr id="3" name="Segnaposto contenuto 2"/>
          <p:cNvSpPr>
            <a:spLocks noGrp="1"/>
          </p:cNvSpPr>
          <p:nvPr>
            <p:ph sz="quarter" idx="1"/>
          </p:nvPr>
        </p:nvSpPr>
        <p:spPr/>
        <p:txBody>
          <a:bodyPr>
            <a:normAutofit fontScale="92500"/>
          </a:bodyPr>
          <a:lstStyle/>
          <a:p>
            <a:pPr>
              <a:buFont typeface="Arial" pitchFamily="34" charset="0"/>
              <a:buChar char="•"/>
              <a:defRPr/>
            </a:pPr>
            <a:r>
              <a:rPr lang="it-IT" b="1" dirty="0" smtClean="0"/>
              <a:t>Diverse ricerche dimostrano che nel </a:t>
            </a:r>
            <a:r>
              <a:rPr lang="it-IT" b="1" dirty="0" err="1" smtClean="0"/>
              <a:t>group</a:t>
            </a:r>
            <a:r>
              <a:rPr lang="it-IT" b="1" dirty="0" smtClean="0"/>
              <a:t> work si verifica un miglioramento del profilo del miglioramento degli allievi stranieri e un aumento delle abilità relazionali di tutti gli studenti.</a:t>
            </a:r>
          </a:p>
          <a:p>
            <a:pPr>
              <a:buNone/>
              <a:defRPr/>
            </a:pPr>
            <a:r>
              <a:rPr lang="it-IT" b="1" dirty="0" smtClean="0"/>
              <a:t>Le esperienze condotte nelle scuole hanno inoltre mostrano che i contenuti interculturali accrescono il livello di interesse degli allievi e che modalità relazionali alternative a quelle tradizionali consentono ai ragazzi di valorizzare una gamma di canali e simboli poco utilizzati es. narrazioni, storie di vita, gesti delle mani, movimenti del corpo, disegni, musica, uso di audiovisivi.</a:t>
            </a:r>
          </a:p>
          <a:p>
            <a:endParaRPr lang="it-IT"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06090"/>
          </a:xfrm>
        </p:spPr>
        <p:txBody>
          <a:bodyPr>
            <a:normAutofit/>
          </a:bodyPr>
          <a:lstStyle/>
          <a:p>
            <a:pPr algn="ctr"/>
            <a:r>
              <a:rPr lang="it-IT" sz="3600" b="1" dirty="0" smtClean="0"/>
              <a:t>tecniche di animazione</a:t>
            </a:r>
            <a:endParaRPr lang="it-IT" sz="3600" b="1" dirty="0"/>
          </a:p>
        </p:txBody>
      </p:sp>
      <p:sp>
        <p:nvSpPr>
          <p:cNvPr id="3" name="Segnaposto contenuto 2"/>
          <p:cNvSpPr>
            <a:spLocks noGrp="1"/>
          </p:cNvSpPr>
          <p:nvPr>
            <p:ph sz="quarter" idx="1"/>
          </p:nvPr>
        </p:nvSpPr>
        <p:spPr>
          <a:xfrm>
            <a:off x="457200" y="1124744"/>
            <a:ext cx="7467600" cy="5349208"/>
          </a:xfrm>
        </p:spPr>
        <p:txBody>
          <a:bodyPr>
            <a:normAutofit fontScale="92500" lnSpcReduction="20000"/>
          </a:bodyPr>
          <a:lstStyle/>
          <a:p>
            <a:pPr>
              <a:buNone/>
              <a:defRPr/>
            </a:pPr>
            <a:r>
              <a:rPr lang="it-IT" b="1" dirty="0" smtClean="0"/>
              <a:t>Una classificazione delle tecniche di animazione interculturale proposta da Concetta </a:t>
            </a:r>
            <a:r>
              <a:rPr lang="it-IT" b="1" dirty="0" err="1" smtClean="0"/>
              <a:t>Sirna</a:t>
            </a:r>
            <a:r>
              <a:rPr lang="it-IT" b="1" dirty="0" smtClean="0"/>
              <a:t> Terranova prevede le seguenti categorie:</a:t>
            </a:r>
          </a:p>
          <a:p>
            <a:pPr>
              <a:buFont typeface="Arial" pitchFamily="34" charset="0"/>
              <a:buChar char="•"/>
              <a:defRPr/>
            </a:pPr>
            <a:r>
              <a:rPr lang="it-IT" b="1" dirty="0" smtClean="0"/>
              <a:t>Tecniche ludiche, come i giochi di conoscenza di sé e degli altri;</a:t>
            </a:r>
          </a:p>
          <a:p>
            <a:pPr>
              <a:buFont typeface="Arial" pitchFamily="34" charset="0"/>
              <a:buChar char="•"/>
              <a:defRPr/>
            </a:pPr>
            <a:r>
              <a:rPr lang="it-IT" b="1" dirty="0" smtClean="0"/>
              <a:t>Tecniche training, cioè addestramento a comportamenti particolari come quello non violento o antirazzista;</a:t>
            </a:r>
          </a:p>
          <a:p>
            <a:pPr>
              <a:buFont typeface="Arial" pitchFamily="34" charset="0"/>
              <a:buChar char="•"/>
              <a:defRPr/>
            </a:pPr>
            <a:r>
              <a:rPr lang="it-IT" b="1" dirty="0" smtClean="0"/>
              <a:t>Tecniche di partecipazione espressiva come la danza, la musica, il teatro dei burattini, la festa interculturale.</a:t>
            </a:r>
          </a:p>
          <a:p>
            <a:pPr>
              <a:buFont typeface="Arial" pitchFamily="34" charset="0"/>
              <a:buChar char="•"/>
              <a:defRPr/>
            </a:pPr>
            <a:r>
              <a:rPr lang="it-IT" b="1" dirty="0" smtClean="0"/>
              <a:t>Tecniche che prevedono l’utilizzo di strumenti multimediali come il lavoro su immagini, su foto, l’uso del computer.</a:t>
            </a:r>
          </a:p>
          <a:p>
            <a:pPr>
              <a:buNone/>
            </a:pPr>
            <a:r>
              <a:rPr lang="it-IT" dirty="0" smtClean="0"/>
              <a:t>Nota: </a:t>
            </a:r>
            <a:r>
              <a:rPr lang="it-IT" dirty="0" smtClean="0"/>
              <a:t> "Pedagogia interculturale, problemi,concetti,proposte" di Concetta </a:t>
            </a:r>
            <a:r>
              <a:rPr lang="it-IT" dirty="0" err="1" smtClean="0"/>
              <a:t>Sirna</a:t>
            </a:r>
            <a:r>
              <a:rPr lang="it-IT" dirty="0" smtClean="0"/>
              <a:t> Terranova.</a:t>
            </a:r>
            <a:endParaRPr lang="it-IT"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439718"/>
          </a:xfrm>
        </p:spPr>
        <p:txBody>
          <a:bodyPr>
            <a:normAutofit fontScale="90000"/>
          </a:bodyPr>
          <a:lstStyle/>
          <a:p>
            <a:r>
              <a:rPr lang="it-IT" sz="3200" b="1" dirty="0" smtClean="0"/>
              <a:t>percorsi didattici interculturali</a:t>
            </a:r>
            <a:endParaRPr lang="it-IT" dirty="0"/>
          </a:p>
        </p:txBody>
      </p:sp>
      <p:sp>
        <p:nvSpPr>
          <p:cNvPr id="3" name="Segnaposto contenuto 2"/>
          <p:cNvSpPr>
            <a:spLocks noGrp="1"/>
          </p:cNvSpPr>
          <p:nvPr>
            <p:ph sz="quarter" idx="1"/>
          </p:nvPr>
        </p:nvSpPr>
        <p:spPr>
          <a:xfrm>
            <a:off x="457200" y="785794"/>
            <a:ext cx="7467600" cy="5688158"/>
          </a:xfrm>
        </p:spPr>
        <p:txBody>
          <a:bodyPr>
            <a:normAutofit fontScale="47500" lnSpcReduction="20000"/>
          </a:bodyPr>
          <a:lstStyle/>
          <a:p>
            <a:pPr>
              <a:buNone/>
            </a:pPr>
            <a:r>
              <a:rPr lang="it-IT" sz="3800" b="1" dirty="0" smtClean="0"/>
              <a:t>Percorsi di accoglienza. </a:t>
            </a:r>
            <a:r>
              <a:rPr lang="it-IT" sz="3800" dirty="0" smtClean="0"/>
              <a:t>Consistono essenzialmente in attività specifiche realizzate al momento del primo inserimento di </a:t>
            </a:r>
            <a:r>
              <a:rPr lang="it-IT" sz="3800" dirty="0" smtClean="0"/>
              <a:t>uno studente straniero </a:t>
            </a:r>
            <a:r>
              <a:rPr lang="it-IT" sz="3800" dirty="0" smtClean="0"/>
              <a:t>nel gruppo della classe. </a:t>
            </a:r>
          </a:p>
          <a:p>
            <a:pPr>
              <a:buNone/>
            </a:pPr>
            <a:r>
              <a:rPr lang="it-IT" sz="3800" b="1" dirty="0" smtClean="0"/>
              <a:t>Percorsi volti alla conoscenza delle diverse culture. </a:t>
            </a:r>
            <a:r>
              <a:rPr lang="it-IT" sz="3800" dirty="0" smtClean="0"/>
              <a:t>Caratteristica di questi percorsi è quella di essere rivolti alla conoscenza di uno specifico contesto culturale, anche al di là della presenza di eventuali alunni stranieri nella classe. Soprattutto il momento della festa è stato uno dei contesti privilegiati per avvicinare gli alunni alla conoscenza delle altre </a:t>
            </a:r>
            <a:r>
              <a:rPr lang="it-IT" sz="3800" dirty="0" smtClean="0"/>
              <a:t>culture.</a:t>
            </a:r>
            <a:endParaRPr lang="it-IT" sz="3800" dirty="0" smtClean="0"/>
          </a:p>
          <a:p>
            <a:pPr>
              <a:buNone/>
              <a:defRPr/>
            </a:pPr>
            <a:r>
              <a:rPr lang="it-IT" sz="3800" b="1" dirty="0" smtClean="0"/>
              <a:t>Percorsi volti al decentramento dei punti di vista. </a:t>
            </a:r>
            <a:r>
              <a:rPr lang="it-IT" sz="3800" dirty="0" smtClean="0"/>
              <a:t>Tali percorsi mirano ad evidenziare l’esistenza di una pluralità di prospettive nell’analisi di qualsiasi oggetto</a:t>
            </a:r>
            <a:r>
              <a:rPr lang="it-IT" sz="3800" dirty="0" smtClean="0"/>
              <a:t>. </a:t>
            </a:r>
            <a:endParaRPr lang="it-IT" sz="3800" dirty="0" smtClean="0"/>
          </a:p>
          <a:p>
            <a:pPr>
              <a:buNone/>
              <a:defRPr/>
            </a:pPr>
            <a:r>
              <a:rPr lang="it-IT" sz="3800" b="1" dirty="0" smtClean="0"/>
              <a:t>Percorsi di educazione alla gestione creativa e non violenta dei conflitti. </a:t>
            </a:r>
            <a:r>
              <a:rPr lang="it-IT" sz="3800" dirty="0" smtClean="0"/>
              <a:t>Tali percorsi  sono itinerari complessi e articolati volti alla conoscenza di comportamenti e tecniche di gestione del “conflitto”, ossia di uno stato della relazione caratterizzato dalla presenza di un “problema” cui si associa un “disagio”.</a:t>
            </a:r>
          </a:p>
          <a:p>
            <a:pPr>
              <a:buNone/>
              <a:defRPr/>
            </a:pPr>
            <a:r>
              <a:rPr lang="it-IT" sz="3800" b="1" dirty="0" smtClean="0"/>
              <a:t>Percorsi di educazione democratica, ai diritti umani e allo sviluppo. </a:t>
            </a:r>
            <a:r>
              <a:rPr lang="it-IT" sz="3800" dirty="0" smtClean="0"/>
              <a:t>Le regole della convivenza democratica, il rispetto dei diritti umani e le conoscenze relative allo sviluppo del Sud del mondo costituiscono un insieme poliedrico di saperi a partire dai quali l’educazione interculturale può sviluppare autonomi </a:t>
            </a:r>
            <a:r>
              <a:rPr lang="it-IT" sz="3800" dirty="0" smtClean="0"/>
              <a:t>percorsi.</a:t>
            </a:r>
            <a:endParaRPr lang="it-IT" sz="3800" b="1" dirty="0" smtClean="0"/>
          </a:p>
          <a:p>
            <a:pPr>
              <a:buNone/>
              <a:defRPr/>
            </a:pPr>
            <a:endParaRPr lang="it-IT" dirty="0" smtClean="0"/>
          </a:p>
          <a:p>
            <a:pPr>
              <a:buNone/>
              <a:defRPr/>
            </a:pPr>
            <a:endParaRPr lang="it-IT" dirty="0" smtClean="0"/>
          </a:p>
          <a:p>
            <a:endParaRPr lang="it-IT" b="1" dirty="0" smtClean="0"/>
          </a:p>
          <a:p>
            <a:endParaRPr lang="it-IT"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706090"/>
          </a:xfrm>
        </p:spPr>
        <p:txBody>
          <a:bodyPr/>
          <a:lstStyle/>
          <a:p>
            <a:pPr algn="ctr"/>
            <a:r>
              <a:rPr lang="it-IT" b="1" dirty="0" smtClean="0">
                <a:solidFill>
                  <a:schemeClr val="accent5">
                    <a:lumMod val="50000"/>
                  </a:schemeClr>
                </a:solidFill>
              </a:rPr>
              <a:t>Nuove prospettive curriculari</a:t>
            </a:r>
            <a:endParaRPr lang="it-IT" b="1" dirty="0">
              <a:solidFill>
                <a:schemeClr val="accent5">
                  <a:lumMod val="50000"/>
                </a:schemeClr>
              </a:solidFill>
            </a:endParaRPr>
          </a:p>
        </p:txBody>
      </p:sp>
      <p:sp>
        <p:nvSpPr>
          <p:cNvPr id="3" name="Segnaposto contenuto 2"/>
          <p:cNvSpPr>
            <a:spLocks noGrp="1"/>
          </p:cNvSpPr>
          <p:nvPr>
            <p:ph sz="quarter" idx="1"/>
          </p:nvPr>
        </p:nvSpPr>
        <p:spPr>
          <a:xfrm>
            <a:off x="457200" y="1196752"/>
            <a:ext cx="7467600" cy="5277200"/>
          </a:xfrm>
        </p:spPr>
        <p:txBody>
          <a:bodyPr>
            <a:normAutofit/>
          </a:bodyPr>
          <a:lstStyle/>
          <a:p>
            <a:r>
              <a:rPr lang="it-IT" sz="2600" b="1" dirty="0" smtClean="0"/>
              <a:t>Apprendimento dell’italiano in una dimensione trasversale a tutte le </a:t>
            </a:r>
            <a:r>
              <a:rPr lang="it-IT" sz="2600" b="1" dirty="0" smtClean="0"/>
              <a:t>discipline</a:t>
            </a:r>
            <a:endParaRPr lang="it-IT" sz="2600" b="1" dirty="0" smtClean="0"/>
          </a:p>
          <a:p>
            <a:r>
              <a:rPr lang="it-IT" sz="2600" b="1" dirty="0" smtClean="0"/>
              <a:t>Apprendimento dell’italiano in una dimensione </a:t>
            </a:r>
            <a:r>
              <a:rPr lang="it-IT" sz="2600" b="1" dirty="0" smtClean="0"/>
              <a:t>veicolare e interdisciplinare</a:t>
            </a:r>
            <a:endParaRPr lang="it-IT" sz="2600" b="1" dirty="0" smtClean="0"/>
          </a:p>
          <a:p>
            <a:r>
              <a:rPr lang="it-IT" sz="2600" b="1" dirty="0" smtClean="0"/>
              <a:t>Capacità della lingua di sviluppare le potenzialità </a:t>
            </a:r>
            <a:r>
              <a:rPr lang="it-IT" sz="2600" b="1" dirty="0" err="1" smtClean="0"/>
              <a:t>metacognitive</a:t>
            </a:r>
            <a:r>
              <a:rPr lang="it-IT" sz="2600" b="1" dirty="0" smtClean="0"/>
              <a:t> </a:t>
            </a:r>
            <a:r>
              <a:rPr lang="it-IT" sz="2600" b="1" dirty="0" smtClean="0"/>
              <a:t>dell’apprendimento</a:t>
            </a:r>
          </a:p>
          <a:p>
            <a:r>
              <a:rPr lang="it-IT" sz="2600" b="1" dirty="0" smtClean="0"/>
              <a:t>Curricolo pensato </a:t>
            </a:r>
            <a:r>
              <a:rPr lang="it-IT" sz="2600" b="1" dirty="0" smtClean="0"/>
              <a:t>dal punto di vista dell’alunno;</a:t>
            </a:r>
          </a:p>
          <a:p>
            <a:r>
              <a:rPr lang="it-IT" sz="2600" b="1" dirty="0" smtClean="0"/>
              <a:t>Curricolo che </a:t>
            </a:r>
            <a:r>
              <a:rPr lang="it-IT" sz="2600" b="1" dirty="0" smtClean="0"/>
              <a:t>tenga conto delle competenze in uscita</a:t>
            </a:r>
            <a:endParaRPr lang="it-IT" sz="2600" b="1" dirty="0" smtClean="0">
              <a:solidFill>
                <a:srgbClr val="FF0000"/>
              </a:solidFill>
            </a:endParaRPr>
          </a:p>
          <a:p>
            <a:endParaRPr lang="it-IT"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pPr algn="ctr"/>
            <a:r>
              <a:rPr lang="it-IT" b="1" dirty="0" smtClean="0">
                <a:solidFill>
                  <a:schemeClr val="accent5">
                    <a:lumMod val="50000"/>
                  </a:schemeClr>
                </a:solidFill>
              </a:rPr>
              <a:t>Come va letto il curricolo</a:t>
            </a:r>
            <a:endParaRPr lang="it-IT" b="1" dirty="0">
              <a:solidFill>
                <a:schemeClr val="accent5">
                  <a:lumMod val="50000"/>
                </a:schemeClr>
              </a:solidFill>
            </a:endParaRPr>
          </a:p>
        </p:txBody>
      </p:sp>
      <p:sp>
        <p:nvSpPr>
          <p:cNvPr id="3" name="Segnaposto contenuto 2"/>
          <p:cNvSpPr>
            <a:spLocks noGrp="1"/>
          </p:cNvSpPr>
          <p:nvPr>
            <p:ph sz="quarter" idx="1"/>
          </p:nvPr>
        </p:nvSpPr>
        <p:spPr/>
        <p:txBody>
          <a:bodyPr/>
          <a:lstStyle/>
          <a:p>
            <a:pPr marL="609600" indent="-609600">
              <a:lnSpc>
                <a:spcPct val="80000"/>
              </a:lnSpc>
              <a:defRPr/>
            </a:pPr>
            <a:r>
              <a:rPr lang="it-IT" b="1" dirty="0" smtClean="0"/>
              <a:t>La </a:t>
            </a:r>
            <a:r>
              <a:rPr lang="it-IT" b="1" dirty="0" smtClean="0"/>
              <a:t>verticalità del curricolo</a:t>
            </a:r>
            <a:r>
              <a:rPr lang="it-IT" dirty="0" smtClean="0"/>
              <a:t>: passando attraverso i diversi ordini di scuola (termine classe prima, terza e quinta della primaria e termine classe prima e terza sella secondaria di primo </a:t>
            </a:r>
            <a:r>
              <a:rPr lang="it-IT" dirty="0" smtClean="0"/>
              <a:t>grado, competenze in uscita classe seconda e quinta scuola secondaria di secondo grado)</a:t>
            </a:r>
            <a:endParaRPr lang="it-IT" dirty="0" smtClean="0"/>
          </a:p>
          <a:p>
            <a:pPr marL="609600" indent="-609600">
              <a:lnSpc>
                <a:spcPct val="80000"/>
              </a:lnSpc>
              <a:defRPr/>
            </a:pPr>
            <a:r>
              <a:rPr lang="it-IT" b="1" dirty="0" smtClean="0"/>
              <a:t>Le </a:t>
            </a:r>
            <a:r>
              <a:rPr lang="it-IT" b="1" dirty="0" err="1" smtClean="0"/>
              <a:t>microtematiche</a:t>
            </a:r>
            <a:r>
              <a:rPr lang="it-IT" b="1" dirty="0" smtClean="0"/>
              <a:t>: </a:t>
            </a:r>
            <a:r>
              <a:rPr lang="it-IT" dirty="0" smtClean="0"/>
              <a:t>create per meglio declinare i vari aspetti delle competenze generali (</a:t>
            </a:r>
            <a:r>
              <a:rPr lang="it-IT" dirty="0" err="1" smtClean="0"/>
              <a:t>Es</a:t>
            </a:r>
            <a:r>
              <a:rPr lang="it-IT" dirty="0" smtClean="0"/>
              <a:t>:competenze </a:t>
            </a:r>
            <a:r>
              <a:rPr lang="it-IT" dirty="0" smtClean="0"/>
              <a:t>tecniche; ed. alla cittadinanza; interdisciplinarità, </a:t>
            </a:r>
            <a:r>
              <a:rPr lang="it-IT" dirty="0" err="1" smtClean="0"/>
              <a:t>metacognizione</a:t>
            </a:r>
            <a:r>
              <a:rPr lang="it-IT" dirty="0" smtClean="0"/>
              <a:t> </a:t>
            </a:r>
            <a:r>
              <a:rPr lang="it-IT" dirty="0" err="1" smtClean="0"/>
              <a:t>ecc…</a:t>
            </a:r>
            <a:r>
              <a:rPr lang="it-IT" dirty="0" smtClean="0"/>
              <a:t>).</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algn="ctr"/>
            <a:r>
              <a:rPr lang="it-IT" sz="5400" b="1" dirty="0" smtClean="0"/>
              <a:t>I  nodi da sciogliere</a:t>
            </a:r>
            <a:endParaRPr lang="it-IT" sz="5400" b="1" dirty="0"/>
          </a:p>
        </p:txBody>
      </p:sp>
      <p:sp>
        <p:nvSpPr>
          <p:cNvPr id="3" name="Segnaposto contenuto 2"/>
          <p:cNvSpPr>
            <a:spLocks noGrp="1"/>
          </p:cNvSpPr>
          <p:nvPr>
            <p:ph sz="quarter" idx="1"/>
          </p:nvPr>
        </p:nvSpPr>
        <p:spPr/>
        <p:txBody>
          <a:bodyPr/>
          <a:lstStyle/>
          <a:p>
            <a:pPr lvl="1" eaLnBrk="0" hangingPunct="0">
              <a:lnSpc>
                <a:spcPct val="100000"/>
              </a:lnSpc>
              <a:buClr>
                <a:srgbClr val="FFFF00"/>
              </a:buClr>
              <a:buFont typeface="Garamond"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4400" dirty="0" err="1" smtClean="0">
                <a:solidFill>
                  <a:schemeClr val="accent5">
                    <a:lumMod val="50000"/>
                  </a:schemeClr>
                </a:solidFill>
                <a:latin typeface="Garamond" pitchFamily="18" charset="0"/>
              </a:rPr>
              <a:t>dall’integrazioneall’interazione</a:t>
            </a:r>
            <a:r>
              <a:rPr lang="en-GB" sz="4400" dirty="0" smtClean="0">
                <a:solidFill>
                  <a:schemeClr val="accent5">
                    <a:lumMod val="50000"/>
                  </a:schemeClr>
                </a:solidFill>
                <a:latin typeface="Garamond" pitchFamily="18" charset="0"/>
              </a:rPr>
              <a:t> </a:t>
            </a:r>
          </a:p>
          <a:p>
            <a:pPr lvl="1" eaLnBrk="0" hangingPunct="0">
              <a:lnSpc>
                <a:spcPct val="100000"/>
              </a:lnSpc>
              <a:buClr>
                <a:srgbClr val="FFFF00"/>
              </a:buClr>
              <a:buFont typeface="Garamond"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4400" dirty="0" smtClean="0">
                <a:solidFill>
                  <a:schemeClr val="accent5">
                    <a:lumMod val="50000"/>
                  </a:schemeClr>
                </a:solidFill>
                <a:latin typeface="Garamond" pitchFamily="18" charset="0"/>
              </a:rPr>
              <a:t>  le </a:t>
            </a:r>
            <a:r>
              <a:rPr lang="en-GB" sz="4400" dirty="0" err="1" smtClean="0">
                <a:solidFill>
                  <a:schemeClr val="accent5">
                    <a:lumMod val="50000"/>
                  </a:schemeClr>
                </a:solidFill>
                <a:latin typeface="Garamond" pitchFamily="18" charset="0"/>
              </a:rPr>
              <a:t>seconde</a:t>
            </a:r>
            <a:r>
              <a:rPr lang="en-GB" sz="4400" dirty="0" smtClean="0">
                <a:solidFill>
                  <a:schemeClr val="accent5">
                    <a:lumMod val="50000"/>
                  </a:schemeClr>
                </a:solidFill>
                <a:latin typeface="Garamond" pitchFamily="18" charset="0"/>
              </a:rPr>
              <a:t> </a:t>
            </a:r>
            <a:r>
              <a:rPr lang="en-GB" sz="4400" dirty="0" err="1" smtClean="0">
                <a:solidFill>
                  <a:schemeClr val="accent5">
                    <a:lumMod val="50000"/>
                  </a:schemeClr>
                </a:solidFill>
                <a:latin typeface="Garamond" pitchFamily="18" charset="0"/>
              </a:rPr>
              <a:t>generazioni</a:t>
            </a:r>
            <a:endParaRPr lang="en-GB" sz="4400" dirty="0" smtClean="0">
              <a:solidFill>
                <a:schemeClr val="accent5">
                  <a:lumMod val="50000"/>
                </a:schemeClr>
              </a:solidFill>
              <a:latin typeface="Garamond" pitchFamily="18" charset="0"/>
            </a:endParaRPr>
          </a:p>
          <a:p>
            <a:pPr lvl="1" eaLnBrk="0" hangingPunct="0">
              <a:lnSpc>
                <a:spcPct val="100000"/>
              </a:lnSpc>
              <a:buClr>
                <a:srgbClr val="FFFF00"/>
              </a:buClr>
              <a:buFont typeface="Garamond"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4400" dirty="0" smtClean="0">
                <a:solidFill>
                  <a:schemeClr val="accent5">
                    <a:lumMod val="50000"/>
                  </a:schemeClr>
                </a:solidFill>
                <a:latin typeface="Garamond" pitchFamily="18" charset="0"/>
              </a:rPr>
              <a:t>  </a:t>
            </a:r>
            <a:r>
              <a:rPr lang="en-GB" sz="4400" dirty="0" err="1" smtClean="0">
                <a:solidFill>
                  <a:schemeClr val="accent5">
                    <a:lumMod val="50000"/>
                  </a:schemeClr>
                </a:solidFill>
                <a:latin typeface="Garamond" pitchFamily="18" charset="0"/>
              </a:rPr>
              <a:t>i</a:t>
            </a:r>
            <a:r>
              <a:rPr lang="en-GB" sz="4400" dirty="0" smtClean="0">
                <a:solidFill>
                  <a:schemeClr val="accent5">
                    <a:lumMod val="50000"/>
                  </a:schemeClr>
                </a:solidFill>
                <a:latin typeface="Garamond" pitchFamily="18" charset="0"/>
              </a:rPr>
              <a:t> </a:t>
            </a:r>
            <a:r>
              <a:rPr lang="en-GB" sz="4400" dirty="0" err="1" smtClean="0">
                <a:solidFill>
                  <a:schemeClr val="accent5">
                    <a:lumMod val="50000"/>
                  </a:schemeClr>
                </a:solidFill>
                <a:latin typeface="Garamond" pitchFamily="18" charset="0"/>
              </a:rPr>
              <a:t>giovani</a:t>
            </a:r>
            <a:r>
              <a:rPr lang="en-GB" sz="4400" dirty="0" smtClean="0">
                <a:solidFill>
                  <a:schemeClr val="accent5">
                    <a:lumMod val="50000"/>
                  </a:schemeClr>
                </a:solidFill>
                <a:latin typeface="Garamond" pitchFamily="18" charset="0"/>
              </a:rPr>
              <a:t> / le </a:t>
            </a:r>
            <a:r>
              <a:rPr lang="en-GB" sz="4400" dirty="0" err="1" smtClean="0">
                <a:solidFill>
                  <a:schemeClr val="accent5">
                    <a:lumMod val="50000"/>
                  </a:schemeClr>
                </a:solidFill>
                <a:latin typeface="Garamond" pitchFamily="18" charset="0"/>
              </a:rPr>
              <a:t>scuole</a:t>
            </a:r>
            <a:r>
              <a:rPr lang="en-GB" sz="4400" dirty="0" smtClean="0">
                <a:solidFill>
                  <a:schemeClr val="accent5">
                    <a:lumMod val="50000"/>
                  </a:schemeClr>
                </a:solidFill>
                <a:latin typeface="Garamond" pitchFamily="18" charset="0"/>
              </a:rPr>
              <a:t> </a:t>
            </a:r>
            <a:r>
              <a:rPr lang="en-GB" sz="4400" dirty="0" err="1" smtClean="0">
                <a:solidFill>
                  <a:schemeClr val="accent5">
                    <a:lumMod val="50000"/>
                  </a:schemeClr>
                </a:solidFill>
                <a:latin typeface="Garamond" pitchFamily="18" charset="0"/>
              </a:rPr>
              <a:t>superiori</a:t>
            </a:r>
            <a:r>
              <a:rPr lang="en-GB" sz="4400" dirty="0" smtClean="0">
                <a:solidFill>
                  <a:schemeClr val="accent5">
                    <a:lumMod val="50000"/>
                  </a:schemeClr>
                </a:solidFill>
                <a:latin typeface="Garamond" pitchFamily="18" charset="0"/>
              </a:rPr>
              <a:t> </a:t>
            </a:r>
          </a:p>
          <a:p>
            <a:pPr lvl="1" eaLnBrk="0" hangingPunct="0">
              <a:lnSpc>
                <a:spcPct val="100000"/>
              </a:lnSpc>
              <a:buClr>
                <a:srgbClr val="FFFF00"/>
              </a:buClr>
              <a:buFont typeface="Garamond"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4400" dirty="0" smtClean="0">
                <a:solidFill>
                  <a:schemeClr val="accent5">
                    <a:lumMod val="50000"/>
                  </a:schemeClr>
                </a:solidFill>
                <a:latin typeface="Garamond" pitchFamily="18" charset="0"/>
              </a:rPr>
              <a:t>  </a:t>
            </a:r>
            <a:r>
              <a:rPr lang="en-GB" sz="4400" dirty="0" err="1" smtClean="0">
                <a:solidFill>
                  <a:schemeClr val="accent5">
                    <a:lumMod val="50000"/>
                  </a:schemeClr>
                </a:solidFill>
                <a:latin typeface="Garamond" pitchFamily="18" charset="0"/>
              </a:rPr>
              <a:t>il</a:t>
            </a:r>
            <a:r>
              <a:rPr lang="en-GB" sz="4400" dirty="0" smtClean="0">
                <a:solidFill>
                  <a:schemeClr val="accent5">
                    <a:lumMod val="50000"/>
                  </a:schemeClr>
                </a:solidFill>
                <a:latin typeface="Garamond" pitchFamily="18" charset="0"/>
              </a:rPr>
              <a:t> </a:t>
            </a:r>
            <a:r>
              <a:rPr lang="en-GB" sz="4400" dirty="0" err="1" smtClean="0">
                <a:solidFill>
                  <a:schemeClr val="accent5">
                    <a:lumMod val="50000"/>
                  </a:schemeClr>
                </a:solidFill>
                <a:latin typeface="Garamond" pitchFamily="18" charset="0"/>
              </a:rPr>
              <a:t>tema</a:t>
            </a:r>
            <a:r>
              <a:rPr lang="en-GB" sz="4400" dirty="0" smtClean="0">
                <a:solidFill>
                  <a:schemeClr val="accent5">
                    <a:lumMod val="50000"/>
                  </a:schemeClr>
                </a:solidFill>
                <a:latin typeface="Garamond" pitchFamily="18" charset="0"/>
              </a:rPr>
              <a:t> </a:t>
            </a:r>
            <a:r>
              <a:rPr lang="en-GB" sz="4400" dirty="0" err="1" smtClean="0">
                <a:solidFill>
                  <a:schemeClr val="accent5">
                    <a:lumMod val="50000"/>
                  </a:schemeClr>
                </a:solidFill>
                <a:latin typeface="Garamond" pitchFamily="18" charset="0"/>
              </a:rPr>
              <a:t>della</a:t>
            </a:r>
            <a:r>
              <a:rPr lang="en-GB" sz="4400" dirty="0" smtClean="0">
                <a:solidFill>
                  <a:schemeClr val="accent5">
                    <a:lumMod val="50000"/>
                  </a:schemeClr>
                </a:solidFill>
                <a:latin typeface="Garamond" pitchFamily="18" charset="0"/>
              </a:rPr>
              <a:t> </a:t>
            </a:r>
            <a:r>
              <a:rPr lang="en-GB" sz="4400" dirty="0" err="1" smtClean="0">
                <a:solidFill>
                  <a:schemeClr val="accent5">
                    <a:lumMod val="50000"/>
                  </a:schemeClr>
                </a:solidFill>
                <a:latin typeface="Garamond" pitchFamily="18" charset="0"/>
              </a:rPr>
              <a:t>cittadinanza</a:t>
            </a:r>
            <a:endParaRPr lang="en-GB" sz="4400" dirty="0" smtClean="0">
              <a:solidFill>
                <a:schemeClr val="accent5">
                  <a:lumMod val="50000"/>
                </a:schemeClr>
              </a:solidFill>
              <a:latin typeface="Garamond" pitchFamily="18" charset="0"/>
            </a:endParaRPr>
          </a:p>
          <a:p>
            <a:pPr lvl="1" eaLnBrk="0" hangingPunct="0">
              <a:lnSpc>
                <a:spcPct val="100000"/>
              </a:lnSpc>
              <a:buClr>
                <a:srgbClr val="FFFF00"/>
              </a:buClr>
              <a:buFont typeface="Garamond" pitchFamily="18" charset="0"/>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4400" dirty="0" smtClean="0">
                <a:solidFill>
                  <a:schemeClr val="accent5">
                    <a:lumMod val="50000"/>
                  </a:schemeClr>
                </a:solidFill>
                <a:latin typeface="Garamond" pitchFamily="18" charset="0"/>
              </a:rPr>
              <a:t>  </a:t>
            </a:r>
            <a:r>
              <a:rPr lang="en-GB" sz="4400" dirty="0" err="1" smtClean="0">
                <a:solidFill>
                  <a:schemeClr val="accent5">
                    <a:lumMod val="50000"/>
                  </a:schemeClr>
                </a:solidFill>
                <a:latin typeface="Garamond" pitchFamily="18" charset="0"/>
              </a:rPr>
              <a:t>scuola</a:t>
            </a:r>
            <a:r>
              <a:rPr lang="en-GB" sz="4400" dirty="0" smtClean="0">
                <a:solidFill>
                  <a:schemeClr val="accent5">
                    <a:lumMod val="50000"/>
                  </a:schemeClr>
                </a:solidFill>
                <a:latin typeface="Garamond" pitchFamily="18" charset="0"/>
              </a:rPr>
              <a:t> e </a:t>
            </a:r>
            <a:r>
              <a:rPr lang="en-GB" sz="4400" dirty="0" err="1" smtClean="0">
                <a:solidFill>
                  <a:schemeClr val="accent5">
                    <a:lumMod val="50000"/>
                  </a:schemeClr>
                </a:solidFill>
                <a:latin typeface="Garamond" pitchFamily="18" charset="0"/>
              </a:rPr>
              <a:t>territorio</a:t>
            </a:r>
            <a:endParaRPr lang="en-GB" sz="4400" dirty="0" smtClean="0">
              <a:solidFill>
                <a:schemeClr val="accent5">
                  <a:lumMod val="50000"/>
                </a:schemeClr>
              </a:solidFill>
              <a:latin typeface="Garamond" pitchFamily="18" charset="0"/>
            </a:endParaRPr>
          </a:p>
          <a:p>
            <a:endParaRPr lang="it-IT" dirty="0"/>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562074"/>
          </a:xfrm>
        </p:spPr>
        <p:txBody>
          <a:bodyPr>
            <a:normAutofit fontScale="90000"/>
          </a:bodyPr>
          <a:lstStyle/>
          <a:p>
            <a:pPr algn="ctr"/>
            <a:r>
              <a:rPr lang="it-IT" sz="3200" b="1" dirty="0" smtClean="0">
                <a:solidFill>
                  <a:schemeClr val="accent5">
                    <a:lumMod val="50000"/>
                  </a:schemeClr>
                </a:solidFill>
              </a:rPr>
              <a:t>Nuovo approccio</a:t>
            </a:r>
            <a:endParaRPr lang="it-IT" sz="3200" b="1" dirty="0">
              <a:solidFill>
                <a:schemeClr val="accent5">
                  <a:lumMod val="50000"/>
                </a:schemeClr>
              </a:solidFill>
            </a:endParaRPr>
          </a:p>
        </p:txBody>
      </p:sp>
      <p:sp>
        <p:nvSpPr>
          <p:cNvPr id="3" name="Segnaposto contenuto 2"/>
          <p:cNvSpPr>
            <a:spLocks noGrp="1"/>
          </p:cNvSpPr>
          <p:nvPr>
            <p:ph sz="quarter" idx="1"/>
          </p:nvPr>
        </p:nvSpPr>
        <p:spPr>
          <a:xfrm>
            <a:off x="457200" y="980728"/>
            <a:ext cx="7467600" cy="5493224"/>
          </a:xfrm>
        </p:spPr>
        <p:txBody>
          <a:bodyPr>
            <a:normAutofit fontScale="92500" lnSpcReduction="10000"/>
          </a:bodyPr>
          <a:lstStyle/>
          <a:p>
            <a:pPr marL="609600" indent="-609600">
              <a:lnSpc>
                <a:spcPct val="80000"/>
              </a:lnSpc>
              <a:buFont typeface="Wingdings" pitchFamily="2" charset="2"/>
              <a:buChar char="v"/>
              <a:defRPr/>
            </a:pPr>
            <a:r>
              <a:rPr lang="it-IT" b="1" dirty="0" smtClean="0">
                <a:solidFill>
                  <a:schemeClr val="accent5">
                    <a:lumMod val="50000"/>
                  </a:schemeClr>
                </a:solidFill>
              </a:rPr>
              <a:t>Apprendimento come capacità di leggere i contesti e comprendere le relazioni fra cose- concetti-avvenimenti e persone.</a:t>
            </a:r>
          </a:p>
          <a:p>
            <a:pPr marL="609600" indent="-609600">
              <a:lnSpc>
                <a:spcPct val="80000"/>
              </a:lnSpc>
              <a:buFont typeface="Wingdings" pitchFamily="2" charset="2"/>
              <a:buChar char="v"/>
              <a:defRPr/>
            </a:pPr>
            <a:r>
              <a:rPr lang="it-IT" b="1" dirty="0" smtClean="0">
                <a:solidFill>
                  <a:schemeClr val="accent5">
                    <a:lumMod val="50000"/>
                  </a:schemeClr>
                </a:solidFill>
              </a:rPr>
              <a:t>Apprendimento della lingua come veicolo e possibilità di integrazione , di convivenza civile e/o educazione alla cittadinanza.</a:t>
            </a:r>
          </a:p>
          <a:p>
            <a:pPr marL="609600" indent="-609600">
              <a:lnSpc>
                <a:spcPct val="80000"/>
              </a:lnSpc>
              <a:buFont typeface="Wingdings" pitchFamily="2" charset="2"/>
              <a:buChar char="v"/>
              <a:defRPr/>
            </a:pPr>
            <a:r>
              <a:rPr lang="it-IT" b="1" dirty="0" smtClean="0">
                <a:solidFill>
                  <a:schemeClr val="accent5">
                    <a:lumMod val="50000"/>
                  </a:schemeClr>
                </a:solidFill>
              </a:rPr>
              <a:t>Apprendimento dell’italiano come strumento privilegiato per l’insegnamento delle regole e del rispetto degli altri, poiché il testo letterario è POLISEMICO e se interpretato spinge al confronto e al rispetto delle idee altrui.</a:t>
            </a:r>
          </a:p>
          <a:p>
            <a:pPr marL="609600" indent="-609600">
              <a:lnSpc>
                <a:spcPct val="80000"/>
              </a:lnSpc>
              <a:buFont typeface="Wingdings" pitchFamily="2" charset="2"/>
              <a:buChar char="v"/>
              <a:defRPr/>
            </a:pPr>
            <a:r>
              <a:rPr lang="it-IT" b="1" dirty="0" smtClean="0">
                <a:solidFill>
                  <a:schemeClr val="accent5">
                    <a:lumMod val="50000"/>
                  </a:schemeClr>
                </a:solidFill>
              </a:rPr>
              <a:t>L’educazione linguistica è educazione all’intercultura, se le riflessioni sulla lingua madre e/o straniera permettono all’alunno di intuire la pluralità di lingue e culture, superando una visione etnocentrica</a:t>
            </a:r>
          </a:p>
          <a:p>
            <a:pPr marL="609600" indent="-609600">
              <a:lnSpc>
                <a:spcPct val="80000"/>
              </a:lnSpc>
              <a:buFont typeface="Wingdings" pitchFamily="2" charset="2"/>
              <a:buChar char="v"/>
              <a:defRPr/>
            </a:pPr>
            <a:r>
              <a:rPr lang="it-IT" b="1" dirty="0" smtClean="0">
                <a:solidFill>
                  <a:schemeClr val="accent5">
                    <a:lumMod val="50000"/>
                  </a:schemeClr>
                </a:solidFill>
              </a:rPr>
              <a:t>L’insegnante attraverso i curricoli è il narratore, ma è l’alunno il protagonista, via via che diventa autonomo egli fa tacere il narratore</a:t>
            </a:r>
          </a:p>
          <a:p>
            <a:endParaRPr lang="it-IT" dirty="0"/>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7467600" cy="582594"/>
          </a:xfrm>
        </p:spPr>
        <p:txBody>
          <a:bodyPr/>
          <a:lstStyle/>
          <a:p>
            <a:r>
              <a:rPr lang="it-IT" dirty="0" smtClean="0"/>
              <a:t>bibliografia</a:t>
            </a:r>
            <a:endParaRPr lang="it-IT" dirty="0"/>
          </a:p>
        </p:txBody>
      </p:sp>
      <p:sp>
        <p:nvSpPr>
          <p:cNvPr id="3" name="Segnaposto contenuto 2"/>
          <p:cNvSpPr>
            <a:spLocks noGrp="1"/>
          </p:cNvSpPr>
          <p:nvPr>
            <p:ph sz="quarter" idx="1"/>
          </p:nvPr>
        </p:nvSpPr>
        <p:spPr>
          <a:xfrm>
            <a:off x="467544" y="836712"/>
            <a:ext cx="7467600" cy="5616720"/>
          </a:xfrm>
        </p:spPr>
        <p:txBody>
          <a:bodyPr>
            <a:normAutofit/>
          </a:bodyPr>
          <a:lstStyle/>
          <a:p>
            <a:pPr lvl="1" eaLnBrk="0" hangingPunct="0">
              <a:lnSpc>
                <a:spcPct val="100000"/>
              </a:lnSpc>
              <a:spcBef>
                <a:spcPts val="500"/>
              </a:spcBef>
              <a:buClr>
                <a:srgbClr val="FFCC00"/>
              </a:buClr>
              <a:buFont typeface="Monotype Sorts" charset="2"/>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b="1" dirty="0" err="1" smtClean="0">
                <a:solidFill>
                  <a:srgbClr val="000000"/>
                </a:solidFill>
                <a:latin typeface="Garamond" pitchFamily="18" charset="0"/>
              </a:rPr>
              <a:t>normativa</a:t>
            </a:r>
            <a:endParaRPr lang="en-GB" sz="1000" b="1" dirty="0" smtClean="0">
              <a:solidFill>
                <a:srgbClr val="000000"/>
              </a:solidFill>
              <a:latin typeface="Garamond" pitchFamily="18" charset="0"/>
            </a:endParaRP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l’integrazione</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scolastica</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dei</a:t>
            </a:r>
            <a:r>
              <a:rPr lang="en-GB" sz="1000" i="1" dirty="0" smtClean="0">
                <a:solidFill>
                  <a:srgbClr val="000000"/>
                </a:solidFill>
                <a:latin typeface="Garamond" pitchFamily="18" charset="0"/>
              </a:rPr>
              <a:t> bambini </a:t>
            </a:r>
            <a:r>
              <a:rPr lang="en-GB" sz="1000" i="1" dirty="0" err="1" smtClean="0">
                <a:solidFill>
                  <a:srgbClr val="000000"/>
                </a:solidFill>
                <a:latin typeface="Garamond" pitchFamily="18" charset="0"/>
              </a:rPr>
              <a:t>immigrati</a:t>
            </a:r>
            <a:r>
              <a:rPr lang="en-GB" sz="1000" i="1" dirty="0" smtClean="0">
                <a:solidFill>
                  <a:srgbClr val="000000"/>
                </a:solidFill>
                <a:latin typeface="Garamond" pitchFamily="18" charset="0"/>
              </a:rPr>
              <a:t> in </a:t>
            </a:r>
            <a:r>
              <a:rPr lang="en-GB" sz="1000" i="1" dirty="0" err="1" smtClean="0">
                <a:solidFill>
                  <a:srgbClr val="000000"/>
                </a:solidFill>
                <a:latin typeface="Garamond" pitchFamily="18" charset="0"/>
              </a:rPr>
              <a:t>Europa</a:t>
            </a:r>
            <a:r>
              <a:rPr lang="en-GB" sz="1000" dirty="0" smtClean="0">
                <a:solidFill>
                  <a:srgbClr val="000000"/>
                </a:solidFill>
                <a:latin typeface="Garamond" pitchFamily="18" charset="0"/>
              </a:rPr>
              <a:t> (Eurydice - EC, 2004)</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linee</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guida</a:t>
            </a:r>
            <a:r>
              <a:rPr lang="en-GB" sz="1000" i="1" dirty="0" smtClean="0">
                <a:solidFill>
                  <a:srgbClr val="000000"/>
                </a:solidFill>
                <a:latin typeface="Garamond" pitchFamily="18" charset="0"/>
              </a:rPr>
              <a:t> per </a:t>
            </a:r>
            <a:r>
              <a:rPr lang="en-GB" sz="1000" i="1" dirty="0" err="1" smtClean="0">
                <a:solidFill>
                  <a:srgbClr val="000000"/>
                </a:solidFill>
                <a:latin typeface="Garamond" pitchFamily="18" charset="0"/>
              </a:rPr>
              <a:t>l’accoglienza</a:t>
            </a:r>
            <a:r>
              <a:rPr lang="en-GB" sz="1000" i="1" dirty="0" smtClean="0">
                <a:solidFill>
                  <a:srgbClr val="000000"/>
                </a:solidFill>
                <a:latin typeface="Garamond" pitchFamily="18" charset="0"/>
              </a:rPr>
              <a:t> e </a:t>
            </a:r>
            <a:r>
              <a:rPr lang="en-GB" sz="1000" i="1" dirty="0" err="1" smtClean="0">
                <a:solidFill>
                  <a:srgbClr val="000000"/>
                </a:solidFill>
                <a:latin typeface="Garamond" pitchFamily="18" charset="0"/>
              </a:rPr>
              <a:t>l’integrazione</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degli</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alunni</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stranieri</a:t>
            </a:r>
            <a:r>
              <a:rPr lang="en-GB" sz="1000" i="1" dirty="0" smtClean="0">
                <a:solidFill>
                  <a:srgbClr val="000000"/>
                </a:solidFill>
                <a:latin typeface="Garamond" pitchFamily="18" charset="0"/>
              </a:rPr>
              <a:t> </a:t>
            </a:r>
            <a:r>
              <a:rPr lang="en-GB" sz="1000" dirty="0" smtClean="0">
                <a:solidFill>
                  <a:srgbClr val="000000"/>
                </a:solidFill>
                <a:latin typeface="Garamond" pitchFamily="18" charset="0"/>
              </a:rPr>
              <a:t>(MIUR, </a:t>
            </a:r>
            <a:r>
              <a:rPr lang="en-GB" sz="1000" dirty="0" err="1" smtClean="0">
                <a:solidFill>
                  <a:srgbClr val="000000"/>
                </a:solidFill>
                <a:latin typeface="Garamond" pitchFamily="18" charset="0"/>
              </a:rPr>
              <a:t>febbraio</a:t>
            </a:r>
            <a:r>
              <a:rPr lang="en-GB" sz="1000" dirty="0" smtClean="0">
                <a:solidFill>
                  <a:srgbClr val="000000"/>
                </a:solidFill>
                <a:latin typeface="Garamond" pitchFamily="18" charset="0"/>
              </a:rPr>
              <a:t>  2006)</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i="1" dirty="0" smtClean="0">
                <a:solidFill>
                  <a:srgbClr val="000000"/>
                </a:solidFill>
                <a:latin typeface="Garamond" pitchFamily="18" charset="0"/>
              </a:rPr>
              <a:t>  via ital. per la </a:t>
            </a:r>
            <a:r>
              <a:rPr lang="en-GB" sz="1000" i="1" dirty="0" err="1" smtClean="0">
                <a:solidFill>
                  <a:srgbClr val="000000"/>
                </a:solidFill>
                <a:latin typeface="Garamond" pitchFamily="18" charset="0"/>
              </a:rPr>
              <a:t>scuola</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interculturale</a:t>
            </a:r>
            <a:r>
              <a:rPr lang="en-GB" sz="1000" i="1" dirty="0" smtClean="0">
                <a:solidFill>
                  <a:srgbClr val="000000"/>
                </a:solidFill>
                <a:latin typeface="Garamond" pitchFamily="18" charset="0"/>
              </a:rPr>
              <a:t> e </a:t>
            </a:r>
            <a:r>
              <a:rPr lang="en-GB" sz="1000" i="1" dirty="0" err="1" smtClean="0">
                <a:solidFill>
                  <a:srgbClr val="000000"/>
                </a:solidFill>
                <a:latin typeface="Garamond" pitchFamily="18" charset="0"/>
              </a:rPr>
              <a:t>l'integrazione</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degli</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allievi</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stranieri</a:t>
            </a:r>
            <a:r>
              <a:rPr lang="en-GB" sz="1000" i="1" dirty="0" smtClean="0">
                <a:solidFill>
                  <a:srgbClr val="000000"/>
                </a:solidFill>
                <a:latin typeface="Garamond" pitchFamily="18" charset="0"/>
              </a:rPr>
              <a:t> </a:t>
            </a:r>
            <a:r>
              <a:rPr lang="en-GB" sz="1000" dirty="0" smtClean="0">
                <a:solidFill>
                  <a:srgbClr val="000000"/>
                </a:solidFill>
                <a:latin typeface="Garamond" pitchFamily="18" charset="0"/>
              </a:rPr>
              <a:t>(MPI, </a:t>
            </a:r>
            <a:r>
              <a:rPr lang="en-GB" sz="1000" dirty="0" err="1" smtClean="0">
                <a:solidFill>
                  <a:srgbClr val="000000"/>
                </a:solidFill>
                <a:latin typeface="Garamond" pitchFamily="18" charset="0"/>
              </a:rPr>
              <a:t>ottobre</a:t>
            </a:r>
            <a:r>
              <a:rPr lang="en-GB" sz="1000" dirty="0" smtClean="0">
                <a:solidFill>
                  <a:srgbClr val="000000"/>
                </a:solidFill>
                <a:latin typeface="Garamond" pitchFamily="18" charset="0"/>
              </a:rPr>
              <a:t> 2007)</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alunni</a:t>
            </a:r>
            <a:r>
              <a:rPr lang="en-GB" sz="1000" i="1" dirty="0" smtClean="0">
                <a:solidFill>
                  <a:srgbClr val="000000"/>
                </a:solidFill>
                <a:latin typeface="Garamond" pitchFamily="18" charset="0"/>
              </a:rPr>
              <a:t> con </a:t>
            </a:r>
            <a:r>
              <a:rPr lang="en-GB" sz="1000" i="1" dirty="0" err="1" smtClean="0">
                <a:solidFill>
                  <a:srgbClr val="000000"/>
                </a:solidFill>
                <a:latin typeface="Garamond" pitchFamily="18" charset="0"/>
              </a:rPr>
              <a:t>cittadinanza</a:t>
            </a:r>
            <a:r>
              <a:rPr lang="en-GB" sz="1000" i="1" dirty="0" smtClean="0">
                <a:solidFill>
                  <a:srgbClr val="000000"/>
                </a:solidFill>
                <a:latin typeface="Garamond" pitchFamily="18" charset="0"/>
              </a:rPr>
              <a:t> non </a:t>
            </a:r>
            <a:r>
              <a:rPr lang="en-GB" sz="1000" i="1" dirty="0" err="1" smtClean="0">
                <a:solidFill>
                  <a:srgbClr val="000000"/>
                </a:solidFill>
                <a:latin typeface="Garamond" pitchFamily="18" charset="0"/>
              </a:rPr>
              <a:t>italiana</a:t>
            </a:r>
            <a:r>
              <a:rPr lang="en-GB" sz="1000" i="1" dirty="0" smtClean="0">
                <a:solidFill>
                  <a:srgbClr val="000000"/>
                </a:solidFill>
                <a:latin typeface="Garamond" pitchFamily="18" charset="0"/>
              </a:rPr>
              <a:t> 2007/2008 </a:t>
            </a:r>
            <a:r>
              <a:rPr lang="en-GB" sz="1000" dirty="0" smtClean="0">
                <a:solidFill>
                  <a:srgbClr val="000000"/>
                </a:solidFill>
                <a:latin typeface="Garamond" pitchFamily="18" charset="0"/>
              </a:rPr>
              <a:t>(MPI, </a:t>
            </a:r>
            <a:r>
              <a:rPr lang="en-GB" sz="1000" dirty="0" err="1" smtClean="0">
                <a:solidFill>
                  <a:srgbClr val="000000"/>
                </a:solidFill>
                <a:latin typeface="Garamond" pitchFamily="18" charset="0"/>
              </a:rPr>
              <a:t>aprile</a:t>
            </a:r>
            <a:r>
              <a:rPr lang="en-GB" sz="1000" dirty="0" smtClean="0">
                <a:solidFill>
                  <a:srgbClr val="000000"/>
                </a:solidFill>
                <a:latin typeface="Garamond" pitchFamily="18" charset="0"/>
              </a:rPr>
              <a:t> 2009)</a:t>
            </a:r>
            <a:r>
              <a:rPr lang="ar-SA" sz="1000" dirty="0" smtClean="0">
                <a:solidFill>
                  <a:srgbClr val="000000"/>
                </a:solidFill>
                <a:latin typeface="Garamond" pitchFamily="18" charset="0"/>
                <a:cs typeface="Arial" charset="0"/>
              </a:rPr>
              <a:t>‏</a:t>
            </a:r>
            <a:endParaRPr lang="en-GB" sz="1000" i="1" dirty="0" smtClean="0">
              <a:solidFill>
                <a:srgbClr val="000000"/>
              </a:solidFill>
              <a:latin typeface="Garamond" pitchFamily="18" charset="0"/>
            </a:endParaRPr>
          </a:p>
          <a:p>
            <a:pPr lvl="1" eaLnBrk="0" hangingPunct="0">
              <a:lnSpc>
                <a:spcPct val="100000"/>
              </a:lnSpc>
              <a:spcBef>
                <a:spcPts val="500"/>
              </a:spcBef>
              <a:buClr>
                <a:schemeClr val="accent2"/>
              </a:buClr>
              <a:buFont typeface="Monotype Sorts" charset="2"/>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b="1" dirty="0" err="1" smtClean="0">
                <a:solidFill>
                  <a:srgbClr val="000000"/>
                </a:solidFill>
                <a:latin typeface="Garamond" pitchFamily="18" charset="0"/>
              </a:rPr>
              <a:t>pedagogia</a:t>
            </a:r>
            <a:r>
              <a:rPr lang="en-GB" sz="1000" b="1" dirty="0" smtClean="0">
                <a:solidFill>
                  <a:srgbClr val="000000"/>
                </a:solidFill>
                <a:latin typeface="Garamond" pitchFamily="18" charset="0"/>
              </a:rPr>
              <a:t> </a:t>
            </a:r>
            <a:r>
              <a:rPr lang="en-GB" sz="1000" b="1" dirty="0" smtClean="0">
                <a:solidFill>
                  <a:srgbClr val="000000"/>
                </a:solidFill>
                <a:latin typeface="Garamond" pitchFamily="18" charset="0"/>
              </a:rPr>
              <a:t>(</a:t>
            </a:r>
            <a:r>
              <a:rPr lang="en-GB" sz="1000" b="1" dirty="0" err="1" smtClean="0">
                <a:solidFill>
                  <a:srgbClr val="000000"/>
                </a:solidFill>
                <a:latin typeface="Garamond" pitchFamily="18" charset="0"/>
              </a:rPr>
              <a:t>interculturale</a:t>
            </a:r>
            <a:r>
              <a:rPr lang="en-GB" sz="1000" b="1" dirty="0" smtClean="0">
                <a:solidFill>
                  <a:srgbClr val="000000"/>
                </a:solidFill>
                <a:latin typeface="Garamond" pitchFamily="18" charset="0"/>
              </a:rPr>
              <a:t>)</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i="1" dirty="0" smtClean="0">
                <a:solidFill>
                  <a:srgbClr val="000000"/>
                </a:solidFill>
                <a:latin typeface="Garamond" pitchFamily="18" charset="0"/>
              </a:rPr>
              <a:t>  </a:t>
            </a:r>
            <a:r>
              <a:rPr lang="it-IT" sz="1000" dirty="0" smtClean="0">
                <a:solidFill>
                  <a:srgbClr val="000000"/>
                </a:solidFill>
                <a:latin typeface="Garamond" pitchFamily="18" charset="0"/>
              </a:rPr>
              <a:t>Gobbo, F. (2000),</a:t>
            </a:r>
            <a:r>
              <a:rPr lang="it-IT" sz="1000" i="1" dirty="0" smtClean="0">
                <a:solidFill>
                  <a:srgbClr val="000000"/>
                </a:solidFill>
                <a:latin typeface="Garamond" pitchFamily="18" charset="0"/>
              </a:rPr>
              <a:t> Pedagogia interculturale. Il progetto educativo nelle società complesse, </a:t>
            </a:r>
            <a:r>
              <a:rPr lang="it-IT" sz="1000" i="1" dirty="0" err="1" smtClean="0">
                <a:solidFill>
                  <a:srgbClr val="000000"/>
                </a:solidFill>
                <a:latin typeface="Garamond" pitchFamily="18" charset="0"/>
              </a:rPr>
              <a:t>Carocci</a:t>
            </a:r>
            <a:r>
              <a:rPr lang="it-IT" sz="1000" i="1" dirty="0" smtClean="0">
                <a:solidFill>
                  <a:srgbClr val="000000"/>
                </a:solidFill>
                <a:latin typeface="Garamond" pitchFamily="18" charset="0"/>
              </a:rPr>
              <a:t>, Roma</a:t>
            </a:r>
            <a:endParaRPr lang="it-IT" sz="1000" dirty="0" smtClean="0">
              <a:solidFill>
                <a:srgbClr val="000000"/>
              </a:solidFill>
              <a:latin typeface="Arial Black" pitchFamily="34" charset="0"/>
            </a:endParaRP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Arial Black" pitchFamily="34" charset="0"/>
              </a:rPr>
              <a:t> </a:t>
            </a:r>
            <a:r>
              <a:rPr lang="it-IT" sz="1000" dirty="0" err="1" smtClean="0">
                <a:solidFill>
                  <a:srgbClr val="000000"/>
                </a:solidFill>
                <a:latin typeface="Garamond" pitchFamily="18" charset="0"/>
              </a:rPr>
              <a:t>Santerini</a:t>
            </a:r>
            <a:r>
              <a:rPr lang="it-IT" sz="1000" dirty="0" smtClean="0">
                <a:solidFill>
                  <a:srgbClr val="000000"/>
                </a:solidFill>
                <a:latin typeface="Garamond" pitchFamily="18" charset="0"/>
              </a:rPr>
              <a:t>, M. (2001), </a:t>
            </a:r>
            <a:r>
              <a:rPr lang="it-IT" sz="1000" i="1" dirty="0" smtClean="0">
                <a:solidFill>
                  <a:srgbClr val="000000"/>
                </a:solidFill>
                <a:latin typeface="Garamond" pitchFamily="18" charset="0"/>
              </a:rPr>
              <a:t>Educare alla cittadinanza</a:t>
            </a:r>
            <a:r>
              <a:rPr lang="it-IT" sz="1000" dirty="0" smtClean="0">
                <a:solidFill>
                  <a:srgbClr val="000000"/>
                </a:solidFill>
                <a:latin typeface="Garamond" pitchFamily="18" charset="0"/>
              </a:rPr>
              <a:t>. </a:t>
            </a:r>
            <a:r>
              <a:rPr lang="it-IT" sz="1000" dirty="0" err="1" smtClean="0">
                <a:solidFill>
                  <a:srgbClr val="000000"/>
                </a:solidFill>
                <a:latin typeface="Garamond" pitchFamily="18" charset="0"/>
              </a:rPr>
              <a:t>Carocci</a:t>
            </a:r>
            <a:r>
              <a:rPr lang="it-IT" sz="1000" dirty="0" smtClean="0">
                <a:solidFill>
                  <a:srgbClr val="000000"/>
                </a:solidFill>
                <a:latin typeface="Garamond" pitchFamily="18" charset="0"/>
              </a:rPr>
              <a:t>, Roma.</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Garamond" pitchFamily="18" charset="0"/>
              </a:rPr>
              <a:t>  </a:t>
            </a:r>
            <a:r>
              <a:rPr lang="it-IT" sz="1000" dirty="0" err="1" smtClean="0">
                <a:solidFill>
                  <a:srgbClr val="000000"/>
                </a:solidFill>
                <a:latin typeface="Garamond" pitchFamily="18" charset="0"/>
              </a:rPr>
              <a:t>Tosolini</a:t>
            </a:r>
            <a:r>
              <a:rPr lang="it-IT" sz="1000" dirty="0" smtClean="0">
                <a:solidFill>
                  <a:srgbClr val="000000"/>
                </a:solidFill>
                <a:latin typeface="Garamond" pitchFamily="18" charset="0"/>
              </a:rPr>
              <a:t>, A. </a:t>
            </a:r>
            <a:r>
              <a:rPr lang="it-IT" sz="1000" dirty="0" err="1" smtClean="0">
                <a:solidFill>
                  <a:srgbClr val="000000"/>
                </a:solidFill>
                <a:latin typeface="Garamond" pitchFamily="18" charset="0"/>
              </a:rPr>
              <a:t>et</a:t>
            </a:r>
            <a:r>
              <a:rPr lang="it-IT" sz="1000" dirty="0" smtClean="0">
                <a:solidFill>
                  <a:srgbClr val="000000"/>
                </a:solidFill>
                <a:latin typeface="Garamond" pitchFamily="18" charset="0"/>
              </a:rPr>
              <a:t> al. (a cura di) (2007),  </a:t>
            </a:r>
            <a:r>
              <a:rPr lang="it-IT" sz="1000" i="1" dirty="0" smtClean="0">
                <a:solidFill>
                  <a:srgbClr val="000000"/>
                </a:solidFill>
                <a:latin typeface="Garamond" pitchFamily="18" charset="0"/>
              </a:rPr>
              <a:t>A scuola di intercultura. Cittadinanza, partecipazione,  	interazione.</a:t>
            </a:r>
            <a:r>
              <a:rPr lang="it-IT" sz="1000" dirty="0" smtClean="0">
                <a:solidFill>
                  <a:srgbClr val="000000"/>
                </a:solidFill>
                <a:latin typeface="Garamond" pitchFamily="18" charset="0"/>
              </a:rPr>
              <a:t> </a:t>
            </a:r>
            <a:r>
              <a:rPr lang="it-IT" sz="1000" dirty="0" err="1" smtClean="0">
                <a:solidFill>
                  <a:srgbClr val="000000"/>
                </a:solidFill>
                <a:latin typeface="Garamond" pitchFamily="18" charset="0"/>
              </a:rPr>
              <a:t>Erickson</a:t>
            </a:r>
            <a:r>
              <a:rPr lang="it-IT" sz="1000" dirty="0" smtClean="0">
                <a:solidFill>
                  <a:srgbClr val="000000"/>
                </a:solidFill>
                <a:latin typeface="Garamond" pitchFamily="18" charset="0"/>
              </a:rPr>
              <a:t>, Trento.</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Garamond" pitchFamily="18" charset="0"/>
              </a:rPr>
              <a:t>  Nanni, A., </a:t>
            </a:r>
            <a:r>
              <a:rPr lang="it-IT" sz="1000" dirty="0" err="1" smtClean="0">
                <a:solidFill>
                  <a:srgbClr val="000000"/>
                </a:solidFill>
                <a:latin typeface="Garamond" pitchFamily="18" charset="0"/>
              </a:rPr>
              <a:t>Curci</a:t>
            </a:r>
            <a:r>
              <a:rPr lang="it-IT" sz="1000" dirty="0" smtClean="0">
                <a:solidFill>
                  <a:srgbClr val="000000"/>
                </a:solidFill>
                <a:latin typeface="Garamond" pitchFamily="18" charset="0"/>
              </a:rPr>
              <a:t>, S. (2009), </a:t>
            </a:r>
            <a:r>
              <a:rPr lang="it-IT" sz="1000" i="1" dirty="0" smtClean="0">
                <a:solidFill>
                  <a:srgbClr val="000000"/>
                </a:solidFill>
                <a:latin typeface="Garamond" pitchFamily="18" charset="0"/>
              </a:rPr>
              <a:t>Dal comprendere al con-vivere: la scommessa dell’intercultura</a:t>
            </a:r>
            <a:r>
              <a:rPr lang="it-IT" sz="1000" dirty="0" smtClean="0">
                <a:solidFill>
                  <a:srgbClr val="000000"/>
                </a:solidFill>
                <a:latin typeface="Garamond" pitchFamily="18" charset="0"/>
              </a:rPr>
              <a:t>. </a:t>
            </a:r>
            <a:r>
              <a:rPr lang="en-GB" sz="1000" dirty="0" smtClean="0">
                <a:solidFill>
                  <a:srgbClr val="000000"/>
                </a:solidFill>
                <a:latin typeface="Garamond" pitchFamily="18" charset="0"/>
              </a:rPr>
              <a:t>Emi, 	Bologna.</a:t>
            </a:r>
            <a:r>
              <a:rPr lang="it-IT" sz="1000" dirty="0" smtClean="0">
                <a:solidFill>
                  <a:srgbClr val="000000"/>
                </a:solidFill>
                <a:latin typeface="Garamond" pitchFamily="18" charset="0"/>
              </a:rPr>
              <a:t>.</a:t>
            </a:r>
          </a:p>
          <a:p>
            <a:pPr lvl="1" eaLnBrk="0" fontAlgn="base" hangingPunct="0">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i="1" dirty="0" err="1" smtClean="0">
                <a:solidFill>
                  <a:srgbClr val="000000"/>
                </a:solidFill>
                <a:latin typeface="Garamond" pitchFamily="18" charset="0"/>
              </a:rPr>
              <a:t>Favaro</a:t>
            </a:r>
            <a:r>
              <a:rPr lang="it-IT" sz="1000" i="1" dirty="0" smtClean="0">
                <a:solidFill>
                  <a:srgbClr val="000000"/>
                </a:solidFill>
                <a:latin typeface="Garamond" pitchFamily="18" charset="0"/>
              </a:rPr>
              <a:t> G. Il tempo dell’</a:t>
            </a:r>
            <a:r>
              <a:rPr lang="it-IT" sz="1000" i="1" dirty="0" err="1" smtClean="0">
                <a:solidFill>
                  <a:srgbClr val="000000"/>
                </a:solidFill>
                <a:latin typeface="Garamond" pitchFamily="18" charset="0"/>
              </a:rPr>
              <a:t>integrazionje</a:t>
            </a:r>
            <a:r>
              <a:rPr lang="it-IT" sz="1000" i="1" dirty="0" smtClean="0">
                <a:solidFill>
                  <a:srgbClr val="000000"/>
                </a:solidFill>
                <a:latin typeface="Garamond" pitchFamily="18" charset="0"/>
              </a:rPr>
              <a:t>, i centri interculturali in Italia,</a:t>
            </a:r>
            <a:r>
              <a:rPr lang="it-IT" sz="1000" i="1" dirty="0" smtClean="0">
                <a:solidFill>
                  <a:schemeClr val="tx1">
                    <a:lumMod val="95000"/>
                    <a:lumOff val="5000"/>
                  </a:schemeClr>
                </a:solidFill>
                <a:latin typeface="Garamond" pitchFamily="18" charset="0"/>
              </a:rPr>
              <a:t>   </a:t>
            </a:r>
            <a:r>
              <a:rPr lang="it-IT" sz="1000" i="1" dirty="0" smtClean="0">
                <a:solidFill>
                  <a:schemeClr val="tx1">
                    <a:lumMod val="95000"/>
                    <a:lumOff val="5000"/>
                  </a:schemeClr>
                </a:solidFill>
                <a:latin typeface="Garamond" pitchFamily="18" charset="0"/>
              </a:rPr>
              <a:t>ed</a:t>
            </a:r>
            <a:r>
              <a:rPr lang="it-IT" sz="1000" i="1" dirty="0" smtClean="0">
                <a:solidFill>
                  <a:schemeClr val="tx1">
                    <a:lumMod val="95000"/>
                    <a:lumOff val="5000"/>
                  </a:schemeClr>
                </a:solidFill>
                <a:latin typeface="Garamond" pitchFamily="18" charset="0"/>
              </a:rPr>
              <a:t>. </a:t>
            </a:r>
            <a:r>
              <a:rPr lang="it-IT" sz="1000" i="1" dirty="0" smtClean="0">
                <a:solidFill>
                  <a:schemeClr val="tx1">
                    <a:lumMod val="95000"/>
                    <a:lumOff val="5000"/>
                  </a:schemeClr>
                </a:solidFill>
                <a:latin typeface="Garamond" pitchFamily="18" charset="0"/>
              </a:rPr>
              <a:t>Franco Angeli collana La </a:t>
            </a:r>
            <a:r>
              <a:rPr lang="it-IT" sz="1000" i="1" dirty="0" err="1" smtClean="0">
                <a:solidFill>
                  <a:schemeClr val="tx1">
                    <a:lumMod val="95000"/>
                    <a:lumOff val="5000"/>
                  </a:schemeClr>
                </a:solidFill>
                <a:latin typeface="Garamond" pitchFamily="18" charset="0"/>
              </a:rPr>
              <a:t>melagrana.Ricerc.</a:t>
            </a:r>
            <a:r>
              <a:rPr lang="it-IT" sz="1000" i="1" dirty="0" smtClean="0">
                <a:solidFill>
                  <a:schemeClr val="tx1">
                    <a:lumMod val="95000"/>
                    <a:lumOff val="5000"/>
                  </a:schemeClr>
                </a:solidFill>
                <a:latin typeface="Garamond" pitchFamily="18" charset="0"/>
              </a:rPr>
              <a:t> e </a:t>
            </a:r>
            <a:r>
              <a:rPr lang="it-IT" sz="1000" i="1" dirty="0" err="1" smtClean="0">
                <a:solidFill>
                  <a:schemeClr val="tx1">
                    <a:lumMod val="95000"/>
                    <a:lumOff val="5000"/>
                  </a:schemeClr>
                </a:solidFill>
                <a:latin typeface="Garamond" pitchFamily="18" charset="0"/>
              </a:rPr>
              <a:t>prog</a:t>
            </a:r>
            <a:r>
              <a:rPr lang="it-IT" sz="1000" i="1" dirty="0" smtClean="0">
                <a:solidFill>
                  <a:schemeClr val="tx1">
                    <a:lumMod val="95000"/>
                    <a:lumOff val="5000"/>
                  </a:schemeClr>
                </a:solidFill>
                <a:latin typeface="Garamond" pitchFamily="18" charset="0"/>
              </a:rPr>
              <a:t>. Intercultura, 2008</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endParaRPr lang="en-GB" sz="1000" dirty="0" smtClean="0">
              <a:solidFill>
                <a:srgbClr val="000000"/>
              </a:solidFill>
              <a:latin typeface="Garamond" pitchFamily="18" charset="0"/>
            </a:endParaRPr>
          </a:p>
          <a:p>
            <a:pPr lvl="1" eaLnBrk="0" hangingPunct="0">
              <a:lnSpc>
                <a:spcPct val="100000"/>
              </a:lnSpc>
              <a:spcBef>
                <a:spcPts val="500"/>
              </a:spcBef>
              <a:buClr>
                <a:srgbClr val="FFCC00"/>
              </a:buClr>
              <a:buFont typeface="Monotype Sorts" charset="2"/>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b="1" dirty="0" err="1" smtClean="0">
                <a:solidFill>
                  <a:srgbClr val="000000"/>
                </a:solidFill>
                <a:latin typeface="Garamond" pitchFamily="18" charset="0"/>
              </a:rPr>
              <a:t>didattica</a:t>
            </a:r>
            <a:r>
              <a:rPr lang="en-GB" sz="1000" b="1" dirty="0" smtClean="0">
                <a:solidFill>
                  <a:srgbClr val="000000"/>
                </a:solidFill>
                <a:latin typeface="Garamond" pitchFamily="18" charset="0"/>
              </a:rPr>
              <a:t> (</a:t>
            </a:r>
            <a:r>
              <a:rPr lang="en-GB" sz="1000" b="1" dirty="0" err="1" smtClean="0">
                <a:solidFill>
                  <a:srgbClr val="000000"/>
                </a:solidFill>
                <a:latin typeface="Garamond" pitchFamily="18" charset="0"/>
              </a:rPr>
              <a:t>interculturale</a:t>
            </a:r>
            <a:r>
              <a:rPr lang="en-GB" sz="1000" b="1" dirty="0" smtClean="0">
                <a:solidFill>
                  <a:srgbClr val="000000"/>
                </a:solidFill>
                <a:latin typeface="Garamond" pitchFamily="18" charset="0"/>
              </a:rPr>
              <a:t>)</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Garamond" pitchFamily="18" charset="0"/>
              </a:rPr>
              <a:t>  </a:t>
            </a:r>
            <a:r>
              <a:rPr lang="it-IT" sz="1000" dirty="0" err="1" smtClean="0">
                <a:solidFill>
                  <a:srgbClr val="000000"/>
                </a:solidFill>
                <a:latin typeface="Garamond" pitchFamily="18" charset="0"/>
              </a:rPr>
              <a:t>Favaro</a:t>
            </a:r>
            <a:r>
              <a:rPr lang="it-IT" sz="1000" dirty="0" smtClean="0">
                <a:solidFill>
                  <a:srgbClr val="000000"/>
                </a:solidFill>
                <a:latin typeface="Garamond" pitchFamily="18" charset="0"/>
              </a:rPr>
              <a:t> G., </a:t>
            </a:r>
            <a:r>
              <a:rPr lang="it-IT" sz="1000" dirty="0" err="1" smtClean="0">
                <a:solidFill>
                  <a:srgbClr val="000000"/>
                </a:solidFill>
                <a:latin typeface="Garamond" pitchFamily="18" charset="0"/>
              </a:rPr>
              <a:t>Luatti</a:t>
            </a:r>
            <a:r>
              <a:rPr lang="it-IT" sz="1000" dirty="0" smtClean="0">
                <a:solidFill>
                  <a:srgbClr val="000000"/>
                </a:solidFill>
                <a:latin typeface="Garamond" pitchFamily="18" charset="0"/>
              </a:rPr>
              <a:t>, L. (2004), </a:t>
            </a:r>
            <a:r>
              <a:rPr lang="it-IT" sz="1000" i="1" dirty="0" smtClean="0">
                <a:solidFill>
                  <a:srgbClr val="000000"/>
                </a:solidFill>
                <a:latin typeface="Garamond" pitchFamily="18" charset="0"/>
              </a:rPr>
              <a:t>L’intercultura dalla A alla Z</a:t>
            </a:r>
            <a:r>
              <a:rPr lang="it-IT" sz="1000" dirty="0" smtClean="0">
                <a:solidFill>
                  <a:srgbClr val="000000"/>
                </a:solidFill>
                <a:latin typeface="Garamond" pitchFamily="18" charset="0"/>
              </a:rPr>
              <a:t>, Franco Angeli, Milano.</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Garamond" pitchFamily="18" charset="0"/>
              </a:rPr>
              <a:t> </a:t>
            </a:r>
            <a:r>
              <a:rPr lang="it-IT" sz="1000" dirty="0" err="1" smtClean="0">
                <a:solidFill>
                  <a:srgbClr val="000000"/>
                </a:solidFill>
                <a:latin typeface="Garamond" pitchFamily="18" charset="0"/>
              </a:rPr>
              <a:t>Aa.Vv</a:t>
            </a:r>
            <a:r>
              <a:rPr lang="it-IT" sz="1000" dirty="0" smtClean="0">
                <a:solidFill>
                  <a:srgbClr val="000000"/>
                </a:solidFill>
                <a:latin typeface="Garamond" pitchFamily="18" charset="0"/>
              </a:rPr>
              <a:t> (1998), </a:t>
            </a:r>
            <a:r>
              <a:rPr lang="it-IT" sz="1000" i="1" dirty="0" smtClean="0">
                <a:solidFill>
                  <a:srgbClr val="000000"/>
                </a:solidFill>
                <a:latin typeface="Garamond" pitchFamily="18" charset="0"/>
              </a:rPr>
              <a:t>Parole per accogliere. Vademecum per l’accoglienza e l’inserimento scolastico degli alunni 	stranieri nella scuola dell’obbligo</a:t>
            </a:r>
            <a:r>
              <a:rPr lang="it-IT" sz="1000" dirty="0" smtClean="0">
                <a:solidFill>
                  <a:srgbClr val="000000"/>
                </a:solidFill>
                <a:latin typeface="Garamond" pitchFamily="18" charset="0"/>
              </a:rPr>
              <a:t>. Centro Come, Milano.</a:t>
            </a:r>
            <a:endParaRPr lang="en-GB" sz="1000" dirty="0" smtClean="0">
              <a:solidFill>
                <a:srgbClr val="000000"/>
              </a:solidFill>
              <a:latin typeface="Garamond" pitchFamily="18" charset="0"/>
            </a:endParaRP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i="1" dirty="0" smtClean="0">
                <a:solidFill>
                  <a:srgbClr val="000000"/>
                </a:solidFill>
                <a:latin typeface="Garamond" pitchFamily="18" charset="0"/>
              </a:rPr>
              <a:t>  </a:t>
            </a:r>
            <a:r>
              <a:rPr lang="en-GB" sz="1000" dirty="0" smtClean="0">
                <a:solidFill>
                  <a:srgbClr val="000000"/>
                </a:solidFill>
                <a:latin typeface="Garamond" pitchFamily="18" charset="0"/>
              </a:rPr>
              <a:t>Cohen, E. </a:t>
            </a:r>
            <a:r>
              <a:rPr lang="en-GB" sz="1000" i="1" dirty="0" err="1" smtClean="0">
                <a:solidFill>
                  <a:srgbClr val="000000"/>
                </a:solidFill>
                <a:latin typeface="Garamond" pitchFamily="18" charset="0"/>
              </a:rPr>
              <a:t>Organizzare</a:t>
            </a:r>
            <a:r>
              <a:rPr lang="en-GB" sz="1000" i="1" dirty="0" smtClean="0">
                <a:solidFill>
                  <a:srgbClr val="000000"/>
                </a:solidFill>
                <a:latin typeface="Garamond" pitchFamily="18" charset="0"/>
              </a:rPr>
              <a:t> I </a:t>
            </a:r>
            <a:r>
              <a:rPr lang="en-GB" sz="1000" i="1" dirty="0" err="1" smtClean="0">
                <a:solidFill>
                  <a:srgbClr val="000000"/>
                </a:solidFill>
                <a:latin typeface="Garamond" pitchFamily="18" charset="0"/>
              </a:rPr>
              <a:t>gruppi</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cooperativi</a:t>
            </a:r>
            <a:r>
              <a:rPr lang="en-GB" sz="1000" dirty="0" smtClean="0">
                <a:solidFill>
                  <a:srgbClr val="000000"/>
                </a:solidFill>
                <a:latin typeface="Garamond" pitchFamily="18" charset="0"/>
              </a:rPr>
              <a:t>. </a:t>
            </a:r>
            <a:r>
              <a:rPr lang="en-GB" sz="1000" i="1" dirty="0" err="1" smtClean="0">
                <a:solidFill>
                  <a:srgbClr val="000000"/>
                </a:solidFill>
                <a:latin typeface="Garamond" pitchFamily="18" charset="0"/>
              </a:rPr>
              <a:t>Ruoli</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funzioni</a:t>
            </a:r>
            <a:r>
              <a:rPr lang="en-GB" sz="1000" i="1" dirty="0" smtClean="0">
                <a:solidFill>
                  <a:srgbClr val="000000"/>
                </a:solidFill>
                <a:latin typeface="Garamond" pitchFamily="18" charset="0"/>
              </a:rPr>
              <a:t>, </a:t>
            </a:r>
            <a:r>
              <a:rPr lang="en-GB" sz="1000" i="1" dirty="0" err="1" smtClean="0">
                <a:solidFill>
                  <a:srgbClr val="000000"/>
                </a:solidFill>
                <a:latin typeface="Garamond" pitchFamily="18" charset="0"/>
              </a:rPr>
              <a:t>attività</a:t>
            </a:r>
            <a:r>
              <a:rPr lang="en-GB" sz="1000" i="1" dirty="0" smtClean="0">
                <a:solidFill>
                  <a:srgbClr val="000000"/>
                </a:solidFill>
                <a:latin typeface="Garamond" pitchFamily="18" charset="0"/>
              </a:rPr>
              <a:t> </a:t>
            </a:r>
            <a:r>
              <a:rPr lang="en-GB" sz="1000" dirty="0" smtClean="0">
                <a:solidFill>
                  <a:srgbClr val="000000"/>
                </a:solidFill>
                <a:latin typeface="Garamond" pitchFamily="18" charset="0"/>
              </a:rPr>
              <a:t>(1994). Erickson, Trento 1999.</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i="1" dirty="0" smtClean="0">
                <a:solidFill>
                  <a:srgbClr val="000000"/>
                </a:solidFill>
                <a:latin typeface="Garamond" pitchFamily="18" charset="0"/>
              </a:rPr>
              <a:t> </a:t>
            </a:r>
            <a:r>
              <a:rPr lang="it-IT" sz="1000" dirty="0" err="1" smtClean="0">
                <a:solidFill>
                  <a:srgbClr val="000000"/>
                </a:solidFill>
                <a:latin typeface="Garamond" pitchFamily="18" charset="0"/>
              </a:rPr>
              <a:t>Santerini</a:t>
            </a:r>
            <a:r>
              <a:rPr lang="it-IT" sz="1000" dirty="0" smtClean="0">
                <a:solidFill>
                  <a:srgbClr val="000000"/>
                </a:solidFill>
                <a:latin typeface="Garamond" pitchFamily="18" charset="0"/>
              </a:rPr>
              <a:t>, M.</a:t>
            </a:r>
            <a:r>
              <a:rPr lang="it-IT" sz="1000" i="1" dirty="0" smtClean="0">
                <a:solidFill>
                  <a:srgbClr val="000000"/>
                </a:solidFill>
                <a:latin typeface="Garamond" pitchFamily="18" charset="0"/>
              </a:rPr>
              <a:t> (2008), Il racconto dell’altro. Educazione interculturale e letteratura. </a:t>
            </a:r>
            <a:r>
              <a:rPr lang="it-IT" sz="1000" dirty="0" err="1" smtClean="0">
                <a:solidFill>
                  <a:srgbClr val="000000"/>
                </a:solidFill>
                <a:latin typeface="Garamond" pitchFamily="18" charset="0"/>
              </a:rPr>
              <a:t>Carocci</a:t>
            </a:r>
            <a:r>
              <a:rPr lang="it-IT" sz="1000" dirty="0" smtClean="0">
                <a:solidFill>
                  <a:srgbClr val="000000"/>
                </a:solidFill>
                <a:latin typeface="Garamond" pitchFamily="18" charset="0"/>
              </a:rPr>
              <a:t>, Roma</a:t>
            </a:r>
            <a:r>
              <a:rPr lang="it-IT" sz="1000" dirty="0" smtClean="0">
                <a:solidFill>
                  <a:srgbClr val="000000"/>
                </a:solidFill>
                <a:latin typeface="Garamond" pitchFamily="18" charset="0"/>
              </a:rPr>
              <a:t>.</a:t>
            </a:r>
          </a:p>
          <a:p>
            <a:pPr lvl="1" eaLnBrk="0" hangingPunct="0">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Garamond" pitchFamily="18" charset="0"/>
              </a:rPr>
              <a:t>Tullio </a:t>
            </a:r>
            <a:r>
              <a:rPr lang="it-IT" sz="1000" dirty="0" err="1" smtClean="0">
                <a:solidFill>
                  <a:srgbClr val="000000"/>
                </a:solidFill>
                <a:latin typeface="Garamond" pitchFamily="18" charset="0"/>
              </a:rPr>
              <a:t>Tentori</a:t>
            </a:r>
            <a:r>
              <a:rPr lang="it-IT" sz="1000" dirty="0" smtClean="0">
                <a:solidFill>
                  <a:srgbClr val="000000"/>
                </a:solidFill>
                <a:latin typeface="Garamond" pitchFamily="18" charset="0"/>
              </a:rPr>
              <a:t>, Sandro </a:t>
            </a:r>
            <a:r>
              <a:rPr lang="it-IT" sz="1000" dirty="0" err="1" smtClean="0">
                <a:solidFill>
                  <a:srgbClr val="000000"/>
                </a:solidFill>
                <a:latin typeface="Garamond" pitchFamily="18" charset="0"/>
              </a:rPr>
              <a:t>Gindro</a:t>
            </a:r>
            <a:r>
              <a:rPr lang="it-IT" sz="1000" dirty="0" smtClean="0">
                <a:solidFill>
                  <a:srgbClr val="000000"/>
                </a:solidFill>
                <a:latin typeface="Garamond" pitchFamily="18" charset="0"/>
              </a:rPr>
              <a:t> e Guido </a:t>
            </a:r>
            <a:r>
              <a:rPr lang="it-IT" sz="1000" dirty="0" err="1" smtClean="0">
                <a:solidFill>
                  <a:srgbClr val="000000"/>
                </a:solidFill>
                <a:latin typeface="Garamond" pitchFamily="18" charset="0"/>
              </a:rPr>
              <a:t>Bolaffi</a:t>
            </a:r>
            <a:r>
              <a:rPr lang="it-IT" sz="1000" dirty="0" smtClean="0">
                <a:solidFill>
                  <a:srgbClr val="000000"/>
                </a:solidFill>
                <a:latin typeface="Garamond" pitchFamily="18" charset="0"/>
              </a:rPr>
              <a:t> </a:t>
            </a:r>
            <a:r>
              <a:rPr lang="it-IT" sz="1000" i="1" dirty="0" smtClean="0">
                <a:solidFill>
                  <a:srgbClr val="000000"/>
                </a:solidFill>
                <a:latin typeface="Garamond" pitchFamily="18" charset="0"/>
              </a:rPr>
              <a:t>"Dizionario della diversità“ </a:t>
            </a:r>
            <a:r>
              <a:rPr lang="it-IT" sz="1000" dirty="0" smtClean="0">
                <a:solidFill>
                  <a:srgbClr val="000000"/>
                </a:solidFill>
                <a:latin typeface="Garamond" pitchFamily="18" charset="0"/>
              </a:rPr>
              <a:t>per </a:t>
            </a:r>
            <a:r>
              <a:rPr lang="it-IT" sz="1000" dirty="0" err="1" smtClean="0">
                <a:solidFill>
                  <a:srgbClr val="000000"/>
                </a:solidFill>
                <a:latin typeface="Garamond" pitchFamily="18" charset="0"/>
              </a:rPr>
              <a:t>Liberal</a:t>
            </a:r>
            <a:r>
              <a:rPr lang="it-IT" sz="1000" dirty="0" smtClean="0">
                <a:solidFill>
                  <a:srgbClr val="000000"/>
                </a:solidFill>
                <a:latin typeface="Garamond" pitchFamily="18" charset="0"/>
              </a:rPr>
              <a:t>/libri Palazzo </a:t>
            </a:r>
            <a:r>
              <a:rPr lang="it-IT" sz="1000" dirty="0" err="1" smtClean="0">
                <a:solidFill>
                  <a:srgbClr val="000000"/>
                </a:solidFill>
                <a:latin typeface="Garamond" pitchFamily="18" charset="0"/>
              </a:rPr>
              <a:t>Giustiniani</a:t>
            </a:r>
            <a:r>
              <a:rPr lang="it-IT" sz="1000" dirty="0" smtClean="0">
                <a:solidFill>
                  <a:srgbClr val="000000"/>
                </a:solidFill>
                <a:latin typeface="Garamond" pitchFamily="18" charset="0"/>
              </a:rPr>
              <a:t> 1998.</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Garamond" pitchFamily="18" charset="0"/>
              </a:rPr>
              <a:t>Francesco Susi, ‘Scuola società politica democrazia. Dalla riforma Gentile ai decreti delegati’ Armando ed. 2012</a:t>
            </a:r>
            <a:endParaRPr lang="en-GB" sz="1000" dirty="0" smtClean="0">
              <a:solidFill>
                <a:srgbClr val="000000"/>
              </a:solidFill>
              <a:latin typeface="Garamond" pitchFamily="18" charset="0"/>
            </a:endParaRPr>
          </a:p>
          <a:p>
            <a:pPr lvl="1" eaLnBrk="0" hangingPunct="0">
              <a:lnSpc>
                <a:spcPct val="100000"/>
              </a:lnSpc>
              <a:spcBef>
                <a:spcPts val="500"/>
              </a:spcBef>
              <a:buClr>
                <a:schemeClr val="accent2"/>
              </a:buClr>
              <a:buFont typeface="Monotype Sorts" charset="2"/>
              <a:buNone/>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b="1" dirty="0" err="1" smtClean="0">
                <a:solidFill>
                  <a:srgbClr val="000000"/>
                </a:solidFill>
                <a:latin typeface="Garamond" pitchFamily="18" charset="0"/>
              </a:rPr>
              <a:t>gioco</a:t>
            </a:r>
            <a:r>
              <a:rPr lang="en-GB" sz="1000" b="1" dirty="0" smtClean="0">
                <a:solidFill>
                  <a:srgbClr val="000000"/>
                </a:solidFill>
                <a:latin typeface="Garamond" pitchFamily="18" charset="0"/>
              </a:rPr>
              <a:t> e </a:t>
            </a:r>
            <a:r>
              <a:rPr lang="en-GB" sz="1000" b="1" dirty="0" err="1" smtClean="0">
                <a:solidFill>
                  <a:srgbClr val="000000"/>
                </a:solidFill>
                <a:latin typeface="Garamond" pitchFamily="18" charset="0"/>
              </a:rPr>
              <a:t>intercultura</a:t>
            </a:r>
            <a:endParaRPr lang="en-GB" sz="1000" b="1" dirty="0" smtClean="0">
              <a:solidFill>
                <a:srgbClr val="000000"/>
              </a:solidFill>
              <a:latin typeface="Garamond" pitchFamily="18" charset="0"/>
            </a:endParaRP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en-GB" sz="1000" i="1" dirty="0" smtClean="0">
                <a:solidFill>
                  <a:srgbClr val="000000"/>
                </a:solidFill>
                <a:latin typeface="Garamond" pitchFamily="18" charset="0"/>
              </a:rPr>
              <a:t>  </a:t>
            </a:r>
            <a:r>
              <a:rPr lang="it-IT" sz="1000" dirty="0" err="1" smtClean="0">
                <a:solidFill>
                  <a:srgbClr val="000000"/>
                </a:solidFill>
                <a:latin typeface="Garamond" pitchFamily="18" charset="0"/>
              </a:rPr>
              <a:t>Loos</a:t>
            </a:r>
            <a:r>
              <a:rPr lang="it-IT" sz="1000" dirty="0" smtClean="0">
                <a:solidFill>
                  <a:srgbClr val="000000"/>
                </a:solidFill>
                <a:latin typeface="Garamond" pitchFamily="18" charset="0"/>
              </a:rPr>
              <a:t>, S. (1994), </a:t>
            </a:r>
            <a:r>
              <a:rPr lang="it-IT" sz="1000" i="1" dirty="0" smtClean="0">
                <a:solidFill>
                  <a:srgbClr val="000000"/>
                </a:solidFill>
                <a:latin typeface="Garamond" pitchFamily="18" charset="0"/>
              </a:rPr>
              <a:t>Novantanove giochi cooperative</a:t>
            </a:r>
            <a:r>
              <a:rPr lang="it-IT" sz="1000" dirty="0" smtClean="0">
                <a:solidFill>
                  <a:srgbClr val="000000"/>
                </a:solidFill>
                <a:latin typeface="Garamond" pitchFamily="18" charset="0"/>
              </a:rPr>
              <a:t>. EGA, Torino.</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Garamond" pitchFamily="18" charset="0"/>
              </a:rPr>
              <a:t>  </a:t>
            </a:r>
            <a:r>
              <a:rPr lang="it-IT" sz="1000" dirty="0" err="1" smtClean="0">
                <a:solidFill>
                  <a:srgbClr val="000000"/>
                </a:solidFill>
                <a:latin typeface="Garamond" pitchFamily="18" charset="0"/>
              </a:rPr>
              <a:t>Maniotti</a:t>
            </a:r>
            <a:r>
              <a:rPr lang="it-IT" sz="1000" dirty="0" smtClean="0">
                <a:solidFill>
                  <a:srgbClr val="000000"/>
                </a:solidFill>
                <a:latin typeface="Garamond" pitchFamily="18" charset="0"/>
              </a:rPr>
              <a:t>, P. (1997), </a:t>
            </a:r>
            <a:r>
              <a:rPr lang="it-IT" sz="1000" i="1" dirty="0" smtClean="0">
                <a:solidFill>
                  <a:srgbClr val="000000"/>
                </a:solidFill>
                <a:latin typeface="Garamond" pitchFamily="18" charset="0"/>
              </a:rPr>
              <a:t>Il mondo in gioco. Percorsi ludici e giochi per l’ed. interculturale</a:t>
            </a:r>
            <a:r>
              <a:rPr lang="it-IT" sz="1000" dirty="0" smtClean="0">
                <a:solidFill>
                  <a:srgbClr val="000000"/>
                </a:solidFill>
                <a:latin typeface="Garamond" pitchFamily="18" charset="0"/>
              </a:rPr>
              <a:t>, EGA, Torino.</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Garamond" pitchFamily="18" charset="0"/>
              </a:rPr>
              <a:t>  D’</a:t>
            </a:r>
            <a:r>
              <a:rPr lang="it-IT" sz="1000" dirty="0" err="1" smtClean="0">
                <a:solidFill>
                  <a:srgbClr val="000000"/>
                </a:solidFill>
                <a:latin typeface="Garamond" pitchFamily="18" charset="0"/>
              </a:rPr>
              <a:t>Andretta</a:t>
            </a:r>
            <a:r>
              <a:rPr lang="it-IT" sz="1000" dirty="0" smtClean="0">
                <a:solidFill>
                  <a:srgbClr val="000000"/>
                </a:solidFill>
                <a:latin typeface="Garamond" pitchFamily="18" charset="0"/>
              </a:rPr>
              <a:t>, P. (1999), </a:t>
            </a:r>
            <a:r>
              <a:rPr lang="it-IT" sz="1000" i="1" dirty="0" smtClean="0">
                <a:solidFill>
                  <a:srgbClr val="000000"/>
                </a:solidFill>
                <a:latin typeface="Garamond" pitchFamily="18" charset="0"/>
              </a:rPr>
              <a:t>Il gioco nella didattica interculturale</a:t>
            </a:r>
            <a:r>
              <a:rPr lang="it-IT" sz="1000" dirty="0" smtClean="0">
                <a:solidFill>
                  <a:srgbClr val="000000"/>
                </a:solidFill>
                <a:latin typeface="Garamond" pitchFamily="18" charset="0"/>
              </a:rPr>
              <a:t>. Emi, Bologna.  </a:t>
            </a:r>
          </a:p>
          <a:p>
            <a:pPr lvl="1" eaLnBrk="0" hangingPunct="0">
              <a:lnSpc>
                <a:spcPct val="100000"/>
              </a:lnSpc>
              <a:spcBef>
                <a:spcPts val="500"/>
              </a:spcBef>
              <a:buClr>
                <a:srgbClr val="FFFF00"/>
              </a:buClr>
              <a:buFontTx/>
              <a:buChar char="•"/>
              <a:tabLst>
                <a:tab pos="457200" algn="l"/>
                <a:tab pos="904875" algn="l"/>
                <a:tab pos="1354138" algn="l"/>
                <a:tab pos="1803400" algn="l"/>
                <a:tab pos="2252663" algn="l"/>
                <a:tab pos="2701925" algn="l"/>
                <a:tab pos="3151188" algn="l"/>
                <a:tab pos="3600450" algn="l"/>
                <a:tab pos="4049713" algn="l"/>
                <a:tab pos="4498975" algn="l"/>
                <a:tab pos="4948238" algn="l"/>
                <a:tab pos="5397500" algn="l"/>
                <a:tab pos="5846763" algn="l"/>
                <a:tab pos="6296025" algn="l"/>
                <a:tab pos="6745288" algn="l"/>
                <a:tab pos="7194550" algn="l"/>
                <a:tab pos="7643813" algn="l"/>
                <a:tab pos="8093075" algn="l"/>
                <a:tab pos="8542338" algn="l"/>
                <a:tab pos="8991600" algn="l"/>
                <a:tab pos="9440863" algn="l"/>
              </a:tabLst>
            </a:pPr>
            <a:r>
              <a:rPr lang="it-IT" sz="1000" dirty="0" smtClean="0">
                <a:solidFill>
                  <a:srgbClr val="000000"/>
                </a:solidFill>
                <a:latin typeface="Garamond" pitchFamily="18" charset="0"/>
              </a:rPr>
              <a:t>  Giusti, M. (2008), </a:t>
            </a:r>
            <a:r>
              <a:rPr lang="it-IT" sz="1000" i="1" dirty="0" smtClean="0">
                <a:solidFill>
                  <a:srgbClr val="000000"/>
                </a:solidFill>
                <a:latin typeface="Garamond" pitchFamily="18" charset="0"/>
              </a:rPr>
              <a:t>Immigrati e tempo libero. Comunicazione e formazione interculturale a cielo aperto.</a:t>
            </a:r>
            <a:r>
              <a:rPr lang="it-IT" sz="1000" dirty="0" smtClean="0">
                <a:solidFill>
                  <a:srgbClr val="000000"/>
                </a:solidFill>
                <a:latin typeface="Garamond" pitchFamily="18" charset="0"/>
              </a:rPr>
              <a:t> 	Utet Università, Novara.</a:t>
            </a:r>
            <a:endParaRPr lang="en-GB" sz="1000" dirty="0" smtClean="0">
              <a:solidFill>
                <a:srgbClr val="000000"/>
              </a:solidFill>
              <a:latin typeface="Garamond" pitchFamily="18" charset="0"/>
            </a:endParaRPr>
          </a:p>
          <a:p>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6000" dirty="0" smtClean="0">
                <a:solidFill>
                  <a:schemeClr val="accent5">
                    <a:lumMod val="50000"/>
                  </a:schemeClr>
                </a:solidFill>
              </a:rPr>
              <a:t>4 parole chiave</a:t>
            </a:r>
            <a:endParaRPr lang="it-IT" sz="6000" dirty="0">
              <a:solidFill>
                <a:schemeClr val="accent5">
                  <a:lumMod val="50000"/>
                </a:schemeClr>
              </a:solidFill>
            </a:endParaRPr>
          </a:p>
        </p:txBody>
      </p:sp>
      <p:sp>
        <p:nvSpPr>
          <p:cNvPr id="3" name="Segnaposto contenuto 2"/>
          <p:cNvSpPr>
            <a:spLocks noGrp="1"/>
          </p:cNvSpPr>
          <p:nvPr>
            <p:ph sz="quarter" idx="1"/>
          </p:nvPr>
        </p:nvSpPr>
        <p:spPr/>
        <p:txBody>
          <a:bodyPr/>
          <a:lstStyle/>
          <a:p>
            <a:pPr marL="1349375" lvl="2" indent="-341313">
              <a:lnSpc>
                <a:spcPct val="100000"/>
              </a:lnSpc>
              <a:spcBef>
                <a:spcPts val="700"/>
              </a:spcBef>
              <a:buFont typeface="Garamond" pitchFamily="18" charset="0"/>
              <a:buChar char="•"/>
              <a:tabLst>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 pos="9639300" algn="l"/>
                <a:tab pos="10088563" algn="l"/>
              </a:tabLst>
            </a:pPr>
            <a:r>
              <a:rPr lang="en-GB" sz="5400" dirty="0" err="1" smtClean="0">
                <a:latin typeface="Garamond" pitchFamily="18" charset="0"/>
              </a:rPr>
              <a:t>Multiculturale</a:t>
            </a:r>
            <a:endParaRPr lang="en-GB" sz="5400" dirty="0" smtClean="0">
              <a:latin typeface="Garamond" pitchFamily="18" charset="0"/>
            </a:endParaRPr>
          </a:p>
          <a:p>
            <a:pPr marL="1349375" lvl="2" indent="-341313">
              <a:lnSpc>
                <a:spcPct val="100000"/>
              </a:lnSpc>
              <a:spcBef>
                <a:spcPts val="700"/>
              </a:spcBef>
              <a:buFont typeface="Garamond" pitchFamily="18" charset="0"/>
              <a:buChar char="•"/>
              <a:tabLst>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 pos="9639300" algn="l"/>
                <a:tab pos="10088563" algn="l"/>
              </a:tabLst>
            </a:pPr>
            <a:r>
              <a:rPr lang="en-GB" sz="5400" dirty="0" err="1" smtClean="0">
                <a:latin typeface="Garamond" pitchFamily="18" charset="0"/>
              </a:rPr>
              <a:t>Interculturale</a:t>
            </a:r>
            <a:endParaRPr lang="en-GB" sz="5400" dirty="0" smtClean="0">
              <a:latin typeface="Garamond" pitchFamily="18" charset="0"/>
            </a:endParaRPr>
          </a:p>
          <a:p>
            <a:pPr marL="1349375" lvl="2" indent="-341313">
              <a:lnSpc>
                <a:spcPct val="100000"/>
              </a:lnSpc>
              <a:spcBef>
                <a:spcPts val="700"/>
              </a:spcBef>
              <a:buFont typeface="Garamond" pitchFamily="18" charset="0"/>
              <a:buChar char="•"/>
              <a:tabLst>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 pos="9639300" algn="l"/>
                <a:tab pos="10088563" algn="l"/>
              </a:tabLst>
            </a:pPr>
            <a:r>
              <a:rPr lang="en-GB" sz="5400" dirty="0" err="1" smtClean="0">
                <a:latin typeface="Garamond" pitchFamily="18" charset="0"/>
              </a:rPr>
              <a:t>Integrazione</a:t>
            </a:r>
            <a:endParaRPr lang="en-GB" sz="5400" dirty="0" smtClean="0">
              <a:latin typeface="Garamond" pitchFamily="18" charset="0"/>
            </a:endParaRPr>
          </a:p>
          <a:p>
            <a:pPr marL="1349375" lvl="2" indent="-341313">
              <a:lnSpc>
                <a:spcPct val="100000"/>
              </a:lnSpc>
              <a:spcBef>
                <a:spcPts val="700"/>
              </a:spcBef>
              <a:buFont typeface="Garamond" pitchFamily="18" charset="0"/>
              <a:buChar char="•"/>
              <a:tabLst>
                <a:tab pos="1552575" algn="l"/>
                <a:tab pos="2001838" algn="l"/>
                <a:tab pos="2451100" algn="l"/>
                <a:tab pos="2900363" algn="l"/>
                <a:tab pos="3349625" algn="l"/>
                <a:tab pos="3798888" algn="l"/>
                <a:tab pos="4248150" algn="l"/>
                <a:tab pos="4697413" algn="l"/>
                <a:tab pos="5146675" algn="l"/>
                <a:tab pos="5595938" algn="l"/>
                <a:tab pos="6045200" algn="l"/>
                <a:tab pos="6494463" algn="l"/>
                <a:tab pos="6943725" algn="l"/>
                <a:tab pos="7392988" algn="l"/>
                <a:tab pos="7842250" algn="l"/>
                <a:tab pos="8291513" algn="l"/>
                <a:tab pos="8740775" algn="l"/>
                <a:tab pos="9190038" algn="l"/>
                <a:tab pos="9639300" algn="l"/>
                <a:tab pos="10088563" algn="l"/>
              </a:tabLst>
            </a:pPr>
            <a:r>
              <a:rPr lang="en-GB" sz="5400" dirty="0" err="1" smtClean="0">
                <a:latin typeface="Garamond" pitchFamily="18" charset="0"/>
              </a:rPr>
              <a:t>Interazione</a:t>
            </a:r>
            <a:endParaRPr lang="en-GB" sz="5400" dirty="0" smtClean="0">
              <a:latin typeface="Garamond" pitchFamily="18" charset="0"/>
            </a:endParaRPr>
          </a:p>
          <a:p>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3600" dirty="0" smtClean="0">
                <a:solidFill>
                  <a:schemeClr val="accent5">
                    <a:lumMod val="50000"/>
                  </a:schemeClr>
                </a:solidFill>
                <a:latin typeface="Garamond" pitchFamily="18" charset="0"/>
              </a:rPr>
              <a:t>C.M. 205 del 26 luglio 1990</a:t>
            </a:r>
            <a:endParaRPr lang="it-IT" sz="3600" dirty="0">
              <a:solidFill>
                <a:schemeClr val="accent5">
                  <a:lumMod val="50000"/>
                </a:schemeClr>
              </a:solidFill>
            </a:endParaRPr>
          </a:p>
        </p:txBody>
      </p:sp>
      <p:sp>
        <p:nvSpPr>
          <p:cNvPr id="3" name="Segnaposto contenuto 2"/>
          <p:cNvSpPr>
            <a:spLocks noGrp="1"/>
          </p:cNvSpPr>
          <p:nvPr>
            <p:ph sz="quarter" idx="1"/>
          </p:nvPr>
        </p:nvSpPr>
        <p:spPr/>
        <p:txBody>
          <a:bodyPr/>
          <a:lstStyle/>
          <a:p>
            <a:r>
              <a:rPr lang="it-IT" sz="3200" dirty="0" smtClean="0">
                <a:solidFill>
                  <a:schemeClr val="accent4">
                    <a:lumMod val="50000"/>
                  </a:schemeClr>
                </a:solidFill>
                <a:latin typeface="Garamond" pitchFamily="18" charset="0"/>
              </a:rPr>
              <a:t>la </a:t>
            </a:r>
            <a:r>
              <a:rPr lang="it-IT" sz="3200" b="1" dirty="0" smtClean="0">
                <a:solidFill>
                  <a:schemeClr val="accent4">
                    <a:lumMod val="50000"/>
                  </a:schemeClr>
                </a:solidFill>
                <a:latin typeface="Garamond" pitchFamily="18" charset="0"/>
              </a:rPr>
              <a:t>dimensione multiculturale</a:t>
            </a:r>
            <a:r>
              <a:rPr lang="it-IT" sz="3200" dirty="0" smtClean="0">
                <a:solidFill>
                  <a:schemeClr val="accent4">
                    <a:lumMod val="50000"/>
                  </a:schemeClr>
                </a:solidFill>
                <a:latin typeface="Garamond" pitchFamily="18" charset="0"/>
              </a:rPr>
              <a:t> della nostra società è un dato strutturale </a:t>
            </a:r>
            <a:r>
              <a:rPr lang="it-IT" sz="3200" dirty="0" smtClean="0">
                <a:solidFill>
                  <a:schemeClr val="accent4">
                    <a:lumMod val="50000"/>
                  </a:schemeClr>
                </a:solidFill>
                <a:latin typeface="Garamond" pitchFamily="18" charset="0"/>
              </a:rPr>
              <a:t>. In </a:t>
            </a:r>
            <a:r>
              <a:rPr lang="it-IT" sz="3200" dirty="0" smtClean="0">
                <a:solidFill>
                  <a:schemeClr val="accent4">
                    <a:lumMod val="50000"/>
                  </a:schemeClr>
                </a:solidFill>
                <a:latin typeface="Garamond" pitchFamily="18" charset="0"/>
              </a:rPr>
              <a:t>essa il processo educativo deve operare per favorire l’</a:t>
            </a:r>
            <a:r>
              <a:rPr lang="it-IT" sz="3200" b="1" dirty="0" smtClean="0">
                <a:solidFill>
                  <a:schemeClr val="accent4">
                    <a:lumMod val="50000"/>
                  </a:schemeClr>
                </a:solidFill>
                <a:latin typeface="Garamond" pitchFamily="18" charset="0"/>
              </a:rPr>
              <a:t>interazione tra differenze</a:t>
            </a:r>
            <a:r>
              <a:rPr lang="it-IT" sz="3200" dirty="0" smtClean="0">
                <a:solidFill>
                  <a:schemeClr val="accent4">
                    <a:lumMod val="50000"/>
                  </a:schemeClr>
                </a:solidFill>
                <a:latin typeface="Garamond" pitchFamily="18" charset="0"/>
              </a:rPr>
              <a:t>, intese come risorsa positiva per la crescita sia degli individui che della società, entro una cornice definita dai diritti di cittadinanza e dalla dimensione democratica.</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3200" dirty="0" smtClean="0">
                <a:solidFill>
                  <a:schemeClr val="tx1"/>
                </a:solidFill>
                <a:latin typeface="Garamond" pitchFamily="18" charset="0"/>
              </a:rPr>
              <a:t>C.M. 205 del 26 luglio 1990</a:t>
            </a:r>
            <a:endParaRPr lang="it-IT" dirty="0"/>
          </a:p>
        </p:txBody>
      </p:sp>
      <p:sp>
        <p:nvSpPr>
          <p:cNvPr id="3" name="Segnaposto contenuto 2"/>
          <p:cNvSpPr>
            <a:spLocks noGrp="1"/>
          </p:cNvSpPr>
          <p:nvPr>
            <p:ph sz="quarter" idx="1"/>
          </p:nvPr>
        </p:nvSpPr>
        <p:spPr/>
        <p:txBody>
          <a:bodyPr/>
          <a:lstStyle/>
          <a:p>
            <a:pPr marL="0" indent="0" defTabSz="914400">
              <a:lnSpc>
                <a:spcPct val="90000"/>
              </a:lnSpc>
              <a:buFont typeface="Monotype Sorts" charset="2"/>
              <a:buNone/>
            </a:pPr>
            <a:r>
              <a:rPr lang="it-IT" sz="2000" dirty="0" smtClean="0">
                <a:latin typeface="Garamond" pitchFamily="18" charset="0"/>
              </a:rPr>
              <a:t>due dimensioni tra loro connesse: </a:t>
            </a:r>
          </a:p>
          <a:p>
            <a:pPr marL="0" indent="0" defTabSz="914400">
              <a:lnSpc>
                <a:spcPct val="90000"/>
              </a:lnSpc>
              <a:buFont typeface="Monotype Sorts" charset="2"/>
              <a:buNone/>
            </a:pPr>
            <a:endParaRPr lang="it-IT" sz="2000" dirty="0" smtClean="0">
              <a:latin typeface="Garamond" pitchFamily="18" charset="0"/>
            </a:endParaRPr>
          </a:p>
          <a:p>
            <a:pPr marL="822325" lvl="1" indent="-285750" defTabSz="914400">
              <a:lnSpc>
                <a:spcPct val="90000"/>
              </a:lnSpc>
              <a:buFontTx/>
              <a:buChar char="•"/>
            </a:pPr>
            <a:r>
              <a:rPr lang="it-IT" sz="2000" dirty="0" smtClean="0">
                <a:latin typeface="Garamond" pitchFamily="18" charset="0"/>
              </a:rPr>
              <a:t>l’accoglienza e l’</a:t>
            </a:r>
            <a:r>
              <a:rPr lang="it-IT" sz="2000" b="1" dirty="0" smtClean="0">
                <a:latin typeface="Garamond" pitchFamily="18" charset="0"/>
              </a:rPr>
              <a:t>integrazione</a:t>
            </a:r>
            <a:r>
              <a:rPr lang="it-IT" sz="2000" dirty="0" smtClean="0">
                <a:latin typeface="Garamond" pitchFamily="18" charset="0"/>
              </a:rPr>
              <a:t> degli alunni non italiani</a:t>
            </a:r>
          </a:p>
          <a:p>
            <a:pPr marL="822325" lvl="1" indent="-285750" defTabSz="914400">
              <a:lnSpc>
                <a:spcPct val="90000"/>
              </a:lnSpc>
              <a:buFontTx/>
              <a:buChar char="•"/>
            </a:pPr>
            <a:endParaRPr lang="it-IT" sz="2000" dirty="0" smtClean="0">
              <a:latin typeface="Garamond" pitchFamily="18" charset="0"/>
            </a:endParaRPr>
          </a:p>
          <a:p>
            <a:pPr marL="822325" lvl="1" indent="-285750" defTabSz="914400">
              <a:lnSpc>
                <a:spcPct val="90000"/>
              </a:lnSpc>
              <a:buFontTx/>
              <a:buChar char="•"/>
            </a:pPr>
            <a:r>
              <a:rPr lang="it-IT" sz="2000" dirty="0" smtClean="0">
                <a:latin typeface="Garamond" pitchFamily="18" charset="0"/>
              </a:rPr>
              <a:t>la necessità di ridefinire </a:t>
            </a:r>
            <a:r>
              <a:rPr lang="it-IT" sz="2000" i="1" dirty="0" smtClean="0">
                <a:latin typeface="Garamond" pitchFamily="18" charset="0"/>
              </a:rPr>
              <a:t>tout court</a:t>
            </a:r>
            <a:r>
              <a:rPr lang="it-IT" sz="2000" dirty="0" smtClean="0">
                <a:latin typeface="Garamond" pitchFamily="18" charset="0"/>
              </a:rPr>
              <a:t> la scuola italiana come </a:t>
            </a:r>
            <a:r>
              <a:rPr lang="it-IT" sz="2000" b="1" dirty="0" smtClean="0">
                <a:latin typeface="Garamond" pitchFamily="18" charset="0"/>
              </a:rPr>
              <a:t>scuola interculturale</a:t>
            </a:r>
            <a:r>
              <a:rPr lang="it-IT" sz="2000" dirty="0" smtClean="0">
                <a:latin typeface="Garamond" pitchFamily="18" charset="0"/>
              </a:rPr>
              <a:t> entro un mutato contesto sociale definito dai processi di globalizzazione che hanno come loro intrinseco portato la dimensione multiculturale</a:t>
            </a:r>
          </a:p>
          <a:p>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pPr algn="ctr"/>
            <a:r>
              <a:rPr lang="en-GB" sz="4400" b="1" dirty="0" err="1" smtClean="0">
                <a:solidFill>
                  <a:schemeClr val="accent4">
                    <a:lumMod val="50000"/>
                  </a:schemeClr>
                </a:solidFill>
                <a:latin typeface="Garamond" pitchFamily="18" charset="0"/>
              </a:rPr>
              <a:t>centralità</a:t>
            </a:r>
            <a:r>
              <a:rPr lang="en-GB" sz="4400" b="1" dirty="0" smtClean="0">
                <a:solidFill>
                  <a:schemeClr val="accent4">
                    <a:lumMod val="50000"/>
                  </a:schemeClr>
                </a:solidFill>
                <a:latin typeface="Garamond" pitchFamily="18" charset="0"/>
              </a:rPr>
              <a:t> </a:t>
            </a:r>
            <a:r>
              <a:rPr lang="en-GB" sz="4400" b="1" dirty="0" err="1" smtClean="0">
                <a:solidFill>
                  <a:schemeClr val="accent4">
                    <a:lumMod val="50000"/>
                  </a:schemeClr>
                </a:solidFill>
                <a:latin typeface="Garamond" pitchFamily="18" charset="0"/>
              </a:rPr>
              <a:t>della</a:t>
            </a:r>
            <a:r>
              <a:rPr lang="en-GB" sz="4400" b="1" dirty="0" smtClean="0">
                <a:solidFill>
                  <a:schemeClr val="accent4">
                    <a:lumMod val="50000"/>
                  </a:schemeClr>
                </a:solidFill>
                <a:latin typeface="Garamond" pitchFamily="18" charset="0"/>
              </a:rPr>
              <a:t> persona</a:t>
            </a:r>
            <a:endParaRPr lang="it-IT" sz="4400" b="1" dirty="0">
              <a:solidFill>
                <a:schemeClr val="accent4">
                  <a:lumMod val="50000"/>
                </a:schemeClr>
              </a:solidFill>
            </a:endParaRPr>
          </a:p>
        </p:txBody>
      </p:sp>
      <p:sp>
        <p:nvSpPr>
          <p:cNvPr id="3" name="Segnaposto contenuto 2"/>
          <p:cNvSpPr>
            <a:spLocks noGrp="1"/>
          </p:cNvSpPr>
          <p:nvPr>
            <p:ph sz="quarter" idx="1"/>
          </p:nvPr>
        </p:nvSpPr>
        <p:spPr/>
        <p:txBody>
          <a:bodyPr>
            <a:normAutofit fontScale="62500" lnSpcReduction="20000"/>
          </a:bodyPr>
          <a:lstStyle/>
          <a:p>
            <a:pPr lvl="1" algn="just">
              <a:lnSpc>
                <a:spcPct val="100000"/>
              </a:lnSpc>
              <a:spcBef>
                <a:spcPts val="500"/>
              </a:spcBef>
              <a:buFont typeface="Garamond" pitchFamily="18" charset="0"/>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r>
              <a:rPr lang="en-GB" sz="3800" b="1" dirty="0" smtClean="0">
                <a:latin typeface="Garamond" pitchFamily="18" charset="0"/>
              </a:rPr>
              <a:t>	</a:t>
            </a:r>
          </a:p>
          <a:p>
            <a:pPr lvl="1" algn="just">
              <a:spcBef>
                <a:spcPts val="500"/>
              </a:spcBef>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r>
              <a:rPr lang="en-GB" sz="3800" b="1" dirty="0" smtClean="0">
                <a:latin typeface="Garamond" pitchFamily="18" charset="0"/>
              </a:rPr>
              <a:t>	le </a:t>
            </a:r>
            <a:r>
              <a:rPr lang="en-GB" sz="3800" b="1" dirty="0" err="1" smtClean="0">
                <a:latin typeface="Garamond" pitchFamily="18" charset="0"/>
              </a:rPr>
              <a:t>finalità</a:t>
            </a:r>
            <a:r>
              <a:rPr lang="en-GB" sz="3800" b="1" dirty="0" smtClean="0">
                <a:latin typeface="Garamond" pitchFamily="18" charset="0"/>
              </a:rPr>
              <a:t> </a:t>
            </a:r>
            <a:r>
              <a:rPr lang="en-GB" sz="3800" b="1" dirty="0" err="1" smtClean="0">
                <a:latin typeface="Garamond" pitchFamily="18" charset="0"/>
              </a:rPr>
              <a:t>della</a:t>
            </a:r>
            <a:r>
              <a:rPr lang="en-GB" sz="3800" b="1" dirty="0" smtClean="0">
                <a:latin typeface="Garamond" pitchFamily="18" charset="0"/>
              </a:rPr>
              <a:t> </a:t>
            </a:r>
            <a:r>
              <a:rPr lang="en-GB" sz="3800" b="1" dirty="0" err="1" smtClean="0">
                <a:latin typeface="Garamond" pitchFamily="18" charset="0"/>
              </a:rPr>
              <a:t>scuola</a:t>
            </a:r>
            <a:r>
              <a:rPr lang="en-GB" sz="3800" b="1" dirty="0" smtClean="0">
                <a:latin typeface="Garamond" pitchFamily="18" charset="0"/>
              </a:rPr>
              <a:t> </a:t>
            </a:r>
            <a:r>
              <a:rPr lang="en-GB" sz="3800" b="1" dirty="0" err="1" smtClean="0">
                <a:latin typeface="Garamond" pitchFamily="18" charset="0"/>
              </a:rPr>
              <a:t>devono</a:t>
            </a:r>
            <a:r>
              <a:rPr lang="en-GB" sz="3800" b="1" dirty="0" smtClean="0">
                <a:latin typeface="Garamond" pitchFamily="18" charset="0"/>
              </a:rPr>
              <a:t> </a:t>
            </a:r>
            <a:r>
              <a:rPr lang="en-GB" sz="3800" b="1" dirty="0" err="1" smtClean="0">
                <a:latin typeface="Garamond" pitchFamily="18" charset="0"/>
              </a:rPr>
              <a:t>essere</a:t>
            </a:r>
            <a:r>
              <a:rPr lang="en-GB" sz="3800" b="1" dirty="0" smtClean="0">
                <a:latin typeface="Garamond" pitchFamily="18" charset="0"/>
              </a:rPr>
              <a:t> definite a </a:t>
            </a:r>
            <a:r>
              <a:rPr lang="en-GB" sz="3800" b="1" dirty="0" err="1" smtClean="0">
                <a:latin typeface="Garamond" pitchFamily="18" charset="0"/>
              </a:rPr>
              <a:t>partire</a:t>
            </a:r>
            <a:r>
              <a:rPr lang="en-GB" sz="3800" b="1" dirty="0" smtClean="0">
                <a:latin typeface="Garamond" pitchFamily="18" charset="0"/>
              </a:rPr>
              <a:t> </a:t>
            </a:r>
            <a:r>
              <a:rPr lang="en-GB" sz="3800" b="1" dirty="0" err="1" smtClean="0">
                <a:latin typeface="Garamond" pitchFamily="18" charset="0"/>
              </a:rPr>
              <a:t>dalla</a:t>
            </a:r>
            <a:r>
              <a:rPr lang="en-GB" sz="3800" b="1" dirty="0" smtClean="0">
                <a:latin typeface="Garamond" pitchFamily="18" charset="0"/>
              </a:rPr>
              <a:t> persona </a:t>
            </a:r>
            <a:r>
              <a:rPr lang="en-GB" sz="3800" b="1" dirty="0" err="1" smtClean="0">
                <a:latin typeface="Garamond" pitchFamily="18" charset="0"/>
              </a:rPr>
              <a:t>che</a:t>
            </a:r>
            <a:r>
              <a:rPr lang="en-GB" sz="3800" b="1" dirty="0" smtClean="0">
                <a:latin typeface="Garamond" pitchFamily="18" charset="0"/>
              </a:rPr>
              <a:t> </a:t>
            </a:r>
            <a:r>
              <a:rPr lang="en-GB" sz="3800" b="1" dirty="0" err="1" smtClean="0">
                <a:latin typeface="Garamond" pitchFamily="18" charset="0"/>
              </a:rPr>
              <a:t>apprende</a:t>
            </a:r>
            <a:r>
              <a:rPr lang="en-GB" sz="3800" b="1" dirty="0" smtClean="0">
                <a:latin typeface="Garamond" pitchFamily="18" charset="0"/>
              </a:rPr>
              <a:t>, con </a:t>
            </a:r>
            <a:r>
              <a:rPr lang="en-GB" sz="3800" b="1" dirty="0" err="1" smtClean="0">
                <a:latin typeface="Garamond" pitchFamily="18" charset="0"/>
              </a:rPr>
              <a:t>l’originalità</a:t>
            </a:r>
            <a:r>
              <a:rPr lang="en-GB" sz="3800" b="1" dirty="0" smtClean="0">
                <a:latin typeface="Garamond" pitchFamily="18" charset="0"/>
              </a:rPr>
              <a:t> del </a:t>
            </a:r>
            <a:r>
              <a:rPr lang="en-GB" sz="3800" b="1" dirty="0" err="1" smtClean="0">
                <a:latin typeface="Garamond" pitchFamily="18" charset="0"/>
              </a:rPr>
              <a:t>suo</a:t>
            </a:r>
            <a:r>
              <a:rPr lang="en-GB" sz="3800" b="1" dirty="0" smtClean="0">
                <a:latin typeface="Garamond" pitchFamily="18" charset="0"/>
              </a:rPr>
              <a:t> </a:t>
            </a:r>
            <a:r>
              <a:rPr lang="en-GB" sz="3800" b="1" dirty="0" err="1" smtClean="0">
                <a:latin typeface="Garamond" pitchFamily="18" charset="0"/>
              </a:rPr>
              <a:t>percorso</a:t>
            </a:r>
            <a:r>
              <a:rPr lang="en-GB" sz="3800" b="1" dirty="0" smtClean="0">
                <a:latin typeface="Garamond" pitchFamily="18" charset="0"/>
              </a:rPr>
              <a:t> </a:t>
            </a:r>
            <a:r>
              <a:rPr lang="en-GB" sz="3800" b="1" dirty="0" err="1" smtClean="0">
                <a:latin typeface="Garamond" pitchFamily="18" charset="0"/>
              </a:rPr>
              <a:t>individuale</a:t>
            </a:r>
            <a:r>
              <a:rPr lang="en-GB" sz="3800" b="1" dirty="0" smtClean="0">
                <a:latin typeface="Garamond" pitchFamily="18" charset="0"/>
              </a:rPr>
              <a:t> e con </a:t>
            </a:r>
            <a:r>
              <a:rPr lang="en-GB" sz="3800" b="1" dirty="0" err="1" smtClean="0">
                <a:latin typeface="Garamond" pitchFamily="18" charset="0"/>
              </a:rPr>
              <a:t>l’unicità</a:t>
            </a:r>
            <a:r>
              <a:rPr lang="en-GB" sz="3800" b="1" dirty="0" smtClean="0">
                <a:latin typeface="Garamond" pitchFamily="18" charset="0"/>
              </a:rPr>
              <a:t> </a:t>
            </a:r>
            <a:r>
              <a:rPr lang="en-GB" sz="3800" b="1" dirty="0" err="1" smtClean="0">
                <a:latin typeface="Garamond" pitchFamily="18" charset="0"/>
              </a:rPr>
              <a:t>della</a:t>
            </a:r>
            <a:r>
              <a:rPr lang="en-GB" sz="3800" b="1" dirty="0" smtClean="0">
                <a:latin typeface="Garamond" pitchFamily="18" charset="0"/>
              </a:rPr>
              <a:t> </a:t>
            </a:r>
            <a:r>
              <a:rPr lang="en-GB" sz="3800" b="1" dirty="0" err="1" smtClean="0">
                <a:latin typeface="Garamond" pitchFamily="18" charset="0"/>
              </a:rPr>
              <a:t>rete</a:t>
            </a:r>
            <a:r>
              <a:rPr lang="en-GB" sz="3800" b="1" dirty="0" smtClean="0">
                <a:latin typeface="Garamond" pitchFamily="18" charset="0"/>
              </a:rPr>
              <a:t> </a:t>
            </a:r>
            <a:r>
              <a:rPr lang="en-GB" sz="3800" b="1" dirty="0" err="1" smtClean="0">
                <a:latin typeface="Garamond" pitchFamily="18" charset="0"/>
              </a:rPr>
              <a:t>di</a:t>
            </a:r>
            <a:r>
              <a:rPr lang="en-GB" sz="3800" b="1" dirty="0" smtClean="0">
                <a:latin typeface="Garamond" pitchFamily="18" charset="0"/>
              </a:rPr>
              <a:t> </a:t>
            </a:r>
            <a:r>
              <a:rPr lang="en-GB" sz="3800" b="1" dirty="0" err="1" smtClean="0">
                <a:latin typeface="Garamond" pitchFamily="18" charset="0"/>
              </a:rPr>
              <a:t>relazioni</a:t>
            </a:r>
            <a:r>
              <a:rPr lang="en-GB" sz="3800" b="1" dirty="0" smtClean="0">
                <a:latin typeface="Garamond" pitchFamily="18" charset="0"/>
              </a:rPr>
              <a:t> </a:t>
            </a:r>
            <a:r>
              <a:rPr lang="en-GB" sz="3800" b="1" dirty="0" err="1" smtClean="0">
                <a:latin typeface="Garamond" pitchFamily="18" charset="0"/>
              </a:rPr>
              <a:t>che</a:t>
            </a:r>
            <a:r>
              <a:rPr lang="en-GB" sz="3800" b="1" dirty="0" smtClean="0">
                <a:latin typeface="Garamond" pitchFamily="18" charset="0"/>
              </a:rPr>
              <a:t> la </a:t>
            </a:r>
            <a:r>
              <a:rPr lang="en-GB" sz="3800" b="1" dirty="0" err="1" smtClean="0">
                <a:latin typeface="Garamond" pitchFamily="18" charset="0"/>
              </a:rPr>
              <a:t>legano</a:t>
            </a:r>
            <a:r>
              <a:rPr lang="en-GB" sz="3800" b="1" dirty="0" smtClean="0">
                <a:latin typeface="Garamond" pitchFamily="18" charset="0"/>
              </a:rPr>
              <a:t> </a:t>
            </a:r>
            <a:r>
              <a:rPr lang="en-GB" sz="3800" b="1" dirty="0" err="1" smtClean="0">
                <a:latin typeface="Garamond" pitchFamily="18" charset="0"/>
              </a:rPr>
              <a:t>alla</a:t>
            </a:r>
            <a:r>
              <a:rPr lang="en-GB" sz="3800" b="1" dirty="0" smtClean="0">
                <a:latin typeface="Garamond" pitchFamily="18" charset="0"/>
              </a:rPr>
              <a:t> </a:t>
            </a:r>
            <a:r>
              <a:rPr lang="en-GB" sz="3800" b="1" dirty="0" err="1" smtClean="0">
                <a:latin typeface="Garamond" pitchFamily="18" charset="0"/>
              </a:rPr>
              <a:t>famiglia</a:t>
            </a:r>
            <a:r>
              <a:rPr lang="en-GB" sz="3800" b="1" dirty="0" smtClean="0">
                <a:latin typeface="Garamond" pitchFamily="18" charset="0"/>
              </a:rPr>
              <a:t> e </a:t>
            </a:r>
            <a:r>
              <a:rPr lang="en-GB" sz="3800" b="1" dirty="0" err="1" smtClean="0">
                <a:latin typeface="Garamond" pitchFamily="18" charset="0"/>
              </a:rPr>
              <a:t>agli</a:t>
            </a:r>
            <a:r>
              <a:rPr lang="en-GB" sz="3800" b="1" dirty="0" smtClean="0">
                <a:latin typeface="Garamond" pitchFamily="18" charset="0"/>
              </a:rPr>
              <a:t> </a:t>
            </a:r>
            <a:r>
              <a:rPr lang="en-GB" sz="3800" b="1" dirty="0" err="1" smtClean="0">
                <a:latin typeface="Garamond" pitchFamily="18" charset="0"/>
              </a:rPr>
              <a:t>ambiti</a:t>
            </a:r>
            <a:r>
              <a:rPr lang="en-GB" sz="3800" b="1" dirty="0" smtClean="0">
                <a:latin typeface="Garamond" pitchFamily="18" charset="0"/>
              </a:rPr>
              <a:t> </a:t>
            </a:r>
            <a:r>
              <a:rPr lang="en-GB" sz="3800" b="1" dirty="0" err="1" smtClean="0">
                <a:latin typeface="Garamond" pitchFamily="18" charset="0"/>
              </a:rPr>
              <a:t>sociali</a:t>
            </a:r>
            <a:r>
              <a:rPr lang="en-GB" sz="3800" b="1" dirty="0" smtClean="0">
                <a:latin typeface="Garamond" pitchFamily="18" charset="0"/>
              </a:rPr>
              <a:t>. </a:t>
            </a:r>
            <a:endParaRPr lang="en-GB" sz="3800" b="1" dirty="0" smtClean="0">
              <a:latin typeface="Garamond" pitchFamily="18" charset="0"/>
            </a:endParaRPr>
          </a:p>
          <a:p>
            <a:pPr lvl="1" algn="just">
              <a:spcBef>
                <a:spcPts val="500"/>
              </a:spcBef>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r>
              <a:rPr lang="en-GB" sz="3800" b="1" dirty="0" smtClean="0">
                <a:latin typeface="Garamond" pitchFamily="18" charset="0"/>
              </a:rPr>
              <a:t>L</a:t>
            </a:r>
            <a:r>
              <a:rPr lang="it-IT" sz="3800" b="1" dirty="0" smtClean="0"/>
              <a:t>a </a:t>
            </a:r>
            <a:r>
              <a:rPr lang="it-IT" sz="3800" b="1" dirty="0" smtClean="0"/>
              <a:t>persona è un valore </a:t>
            </a:r>
            <a:r>
              <a:rPr lang="it-IT" sz="3800" b="1" dirty="0" smtClean="0"/>
              <a:t>e </a:t>
            </a:r>
            <a:r>
              <a:rPr lang="it-IT" sz="3800" b="1" dirty="0" smtClean="0"/>
              <a:t>non può essere sottoposto ad alcun processo di impoverimento o di relativizzazione, </a:t>
            </a:r>
            <a:r>
              <a:rPr lang="it-IT" sz="3800" b="1" dirty="0" smtClean="0"/>
              <a:t>partendo </a:t>
            </a:r>
            <a:r>
              <a:rPr lang="it-IT" sz="3800" b="1" dirty="0" smtClean="0"/>
              <a:t>da tale riconoscimento è possibile trovare risposte adeguate ai problemi emergenti della polis plurietnica e non solo e alla richiesta sempre più diffusa  di una nuova </a:t>
            </a:r>
            <a:r>
              <a:rPr lang="it-IT" sz="3800" b="1" dirty="0" err="1" smtClean="0"/>
              <a:t>paideia</a:t>
            </a:r>
            <a:r>
              <a:rPr lang="it-IT" sz="3800" b="1" dirty="0" smtClean="0"/>
              <a:t> occidentale.</a:t>
            </a:r>
          </a:p>
          <a:p>
            <a:pPr lvl="1">
              <a:lnSpc>
                <a:spcPct val="100000"/>
              </a:lnSpc>
              <a:spcBef>
                <a:spcPts val="500"/>
              </a:spcBef>
              <a:buFont typeface="Garamond" pitchFamily="18" charset="0"/>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endParaRPr lang="en-GB" sz="3600" dirty="0" smtClean="0">
              <a:latin typeface="Garamond" pitchFamily="18" charset="0"/>
            </a:endParaRPr>
          </a:p>
          <a:p>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pPr lvl="1" algn="ctr" rtl="0">
              <a:spcBef>
                <a:spcPct val="0"/>
              </a:spcBef>
            </a:pPr>
            <a:r>
              <a:rPr lang="en-GB" sz="3600" b="1" dirty="0" smtClean="0">
                <a:latin typeface="Garamond" pitchFamily="18" charset="0"/>
              </a:rPr>
              <a:t/>
            </a:r>
            <a:br>
              <a:rPr lang="en-GB" sz="3600" b="1" dirty="0" smtClean="0">
                <a:latin typeface="Garamond" pitchFamily="18" charset="0"/>
              </a:rPr>
            </a:br>
            <a:r>
              <a:rPr lang="en-GB" sz="3600" b="1" dirty="0">
                <a:latin typeface="Garamond" pitchFamily="18" charset="0"/>
              </a:rPr>
              <a:t/>
            </a:r>
            <a:br>
              <a:rPr lang="en-GB" sz="3600" b="1" dirty="0">
                <a:latin typeface="Garamond" pitchFamily="18" charset="0"/>
              </a:rPr>
            </a:br>
            <a:r>
              <a:rPr lang="en-GB" sz="3600" b="1" dirty="0" smtClean="0">
                <a:latin typeface="Garamond" pitchFamily="18" charset="0"/>
              </a:rPr>
              <a:t/>
            </a:r>
            <a:br>
              <a:rPr lang="en-GB" sz="3600" b="1" dirty="0" smtClean="0">
                <a:latin typeface="Garamond" pitchFamily="18" charset="0"/>
              </a:rPr>
            </a:br>
            <a:r>
              <a:rPr lang="en-GB" sz="3600" b="1" dirty="0">
                <a:latin typeface="Garamond" pitchFamily="18" charset="0"/>
              </a:rPr>
              <a:t/>
            </a:r>
            <a:br>
              <a:rPr lang="en-GB" sz="3600" b="1" dirty="0">
                <a:latin typeface="Garamond" pitchFamily="18" charset="0"/>
              </a:rPr>
            </a:br>
            <a:r>
              <a:rPr lang="en-GB" sz="3600" b="1" dirty="0" smtClean="0">
                <a:latin typeface="Garamond" pitchFamily="18" charset="0"/>
              </a:rPr>
              <a:t/>
            </a:r>
            <a:br>
              <a:rPr lang="en-GB" sz="3600" b="1" dirty="0" smtClean="0">
                <a:latin typeface="Garamond" pitchFamily="18" charset="0"/>
              </a:rPr>
            </a:br>
            <a:r>
              <a:rPr lang="en-GB" sz="3600" b="1" dirty="0">
                <a:latin typeface="Garamond" pitchFamily="18" charset="0"/>
              </a:rPr>
              <a:t/>
            </a:r>
            <a:br>
              <a:rPr lang="en-GB" sz="3600" b="1" dirty="0">
                <a:latin typeface="Garamond" pitchFamily="18" charset="0"/>
              </a:rPr>
            </a:br>
            <a:r>
              <a:rPr lang="en-GB" sz="3600" b="1" dirty="0" smtClean="0">
                <a:latin typeface="Garamond" pitchFamily="18" charset="0"/>
              </a:rPr>
              <a:t>UNA </a:t>
            </a:r>
            <a:r>
              <a:rPr lang="en-GB" sz="3600" b="1" dirty="0" smtClean="0">
                <a:latin typeface="Garamond" pitchFamily="18" charset="0"/>
              </a:rPr>
              <a:t>“NUOVA CITTADINANZA” </a:t>
            </a:r>
            <a:br>
              <a:rPr lang="en-GB" sz="3600" b="1" dirty="0" smtClean="0">
                <a:latin typeface="Garamond" pitchFamily="18" charset="0"/>
              </a:rPr>
            </a:br>
            <a:r>
              <a:rPr lang="en-GB" sz="3600" b="1" dirty="0" smtClean="0">
                <a:latin typeface="Garamond" pitchFamily="18" charset="0"/>
              </a:rPr>
              <a:t>(UNITARIA E PLURALE)</a:t>
            </a:r>
            <a:r>
              <a:rPr lang="en-GB" sz="3600" b="1" dirty="0" smtClean="0">
                <a:latin typeface="Garamond" pitchFamily="18" charset="0"/>
              </a:rPr>
              <a:t>‏</a:t>
            </a:r>
            <a:endParaRPr lang="it-IT" dirty="0"/>
          </a:p>
        </p:txBody>
      </p:sp>
      <p:sp>
        <p:nvSpPr>
          <p:cNvPr id="3" name="Segnaposto contenuto 2"/>
          <p:cNvSpPr>
            <a:spLocks noGrp="1"/>
          </p:cNvSpPr>
          <p:nvPr>
            <p:ph sz="quarter" idx="1"/>
          </p:nvPr>
        </p:nvSpPr>
        <p:spPr/>
        <p:txBody>
          <a:bodyPr/>
          <a:lstStyle/>
          <a:p>
            <a:pPr lvl="1">
              <a:lnSpc>
                <a:spcPct val="90000"/>
              </a:lnSpc>
              <a:spcBef>
                <a:spcPts val="350"/>
              </a:spcBef>
              <a:buFont typeface="Garamond" pitchFamily="18" charset="0"/>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endParaRPr lang="en-GB" sz="1200" dirty="0" smtClean="0">
              <a:latin typeface="Garamond" pitchFamily="18" charset="0"/>
            </a:endParaRPr>
          </a:p>
          <a:p>
            <a:pPr lvl="1">
              <a:lnSpc>
                <a:spcPct val="90000"/>
              </a:lnSpc>
              <a:spcBef>
                <a:spcPts val="500"/>
              </a:spcBef>
              <a:buFont typeface="Garamond" pitchFamily="18" charset="0"/>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r>
              <a:rPr lang="en-GB" sz="2400" dirty="0" smtClean="0">
                <a:latin typeface="Garamond" pitchFamily="18" charset="0"/>
              </a:rPr>
              <a:t>	</a:t>
            </a:r>
            <a:r>
              <a:rPr lang="en-GB" sz="3200" dirty="0" err="1" smtClean="0">
                <a:latin typeface="Garamond" pitchFamily="18" charset="0"/>
              </a:rPr>
              <a:t>L</a:t>
            </a:r>
            <a:r>
              <a:rPr lang="en-GB" sz="3200" dirty="0" err="1" smtClean="0">
                <a:latin typeface="Garamond" pitchFamily="18" charset="0"/>
              </a:rPr>
              <a:t>’obiettivo</a:t>
            </a:r>
            <a:r>
              <a:rPr lang="en-GB" sz="3200" dirty="0" smtClean="0">
                <a:latin typeface="Garamond" pitchFamily="18" charset="0"/>
              </a:rPr>
              <a:t> </a:t>
            </a:r>
            <a:r>
              <a:rPr lang="en-GB" sz="3200" dirty="0" smtClean="0">
                <a:latin typeface="Garamond" pitchFamily="18" charset="0"/>
              </a:rPr>
              <a:t>è </a:t>
            </a:r>
            <a:r>
              <a:rPr lang="en-GB" sz="3200" dirty="0" err="1" smtClean="0">
                <a:latin typeface="Garamond" pitchFamily="18" charset="0"/>
              </a:rPr>
              <a:t>quello</a:t>
            </a:r>
            <a:r>
              <a:rPr lang="en-GB" sz="3200" dirty="0" smtClean="0">
                <a:latin typeface="Garamond" pitchFamily="18" charset="0"/>
              </a:rPr>
              <a:t> </a:t>
            </a:r>
            <a:r>
              <a:rPr lang="en-GB" sz="3200" dirty="0" err="1" smtClean="0">
                <a:latin typeface="Garamond" pitchFamily="18" charset="0"/>
              </a:rPr>
              <a:t>di</a:t>
            </a:r>
            <a:r>
              <a:rPr lang="en-GB" sz="3200" dirty="0" smtClean="0">
                <a:latin typeface="Garamond" pitchFamily="18" charset="0"/>
              </a:rPr>
              <a:t> </a:t>
            </a:r>
            <a:r>
              <a:rPr lang="en-GB" sz="3200" dirty="0" err="1" smtClean="0">
                <a:latin typeface="Garamond" pitchFamily="18" charset="0"/>
              </a:rPr>
              <a:t>valorizzare</a:t>
            </a:r>
            <a:r>
              <a:rPr lang="en-GB" sz="3200" dirty="0" smtClean="0">
                <a:latin typeface="Garamond" pitchFamily="18" charset="0"/>
              </a:rPr>
              <a:t> </a:t>
            </a:r>
            <a:r>
              <a:rPr lang="en-GB" sz="3200" b="1" dirty="0" err="1" smtClean="0">
                <a:latin typeface="Garamond" pitchFamily="18" charset="0"/>
              </a:rPr>
              <a:t>l’unicità</a:t>
            </a:r>
            <a:r>
              <a:rPr lang="en-GB" sz="3200" b="1" dirty="0" smtClean="0">
                <a:latin typeface="Garamond" pitchFamily="18" charset="0"/>
              </a:rPr>
              <a:t> e la </a:t>
            </a:r>
            <a:r>
              <a:rPr lang="en-GB" sz="3200" b="1" dirty="0" err="1" smtClean="0">
                <a:latin typeface="Garamond" pitchFamily="18" charset="0"/>
              </a:rPr>
              <a:t>singolarità</a:t>
            </a:r>
            <a:r>
              <a:rPr lang="en-GB" sz="3200" b="1" dirty="0" smtClean="0">
                <a:latin typeface="Garamond" pitchFamily="18" charset="0"/>
              </a:rPr>
              <a:t> </a:t>
            </a:r>
            <a:r>
              <a:rPr lang="en-GB" sz="3200" b="1" dirty="0" err="1" smtClean="0">
                <a:latin typeface="Garamond" pitchFamily="18" charset="0"/>
              </a:rPr>
              <a:t>dell’identità</a:t>
            </a:r>
            <a:r>
              <a:rPr lang="en-GB" sz="3200" b="1" dirty="0" smtClean="0">
                <a:latin typeface="Garamond" pitchFamily="18" charset="0"/>
              </a:rPr>
              <a:t> </a:t>
            </a:r>
            <a:r>
              <a:rPr lang="en-GB" sz="3200" b="1" dirty="0" err="1" smtClean="0">
                <a:latin typeface="Garamond" pitchFamily="18" charset="0"/>
              </a:rPr>
              <a:t>culturale</a:t>
            </a:r>
            <a:r>
              <a:rPr lang="en-GB" sz="3200" b="1" dirty="0" smtClean="0">
                <a:latin typeface="Garamond" pitchFamily="18" charset="0"/>
              </a:rPr>
              <a:t> </a:t>
            </a:r>
            <a:r>
              <a:rPr lang="en-GB" sz="3200" b="1" dirty="0" err="1" smtClean="0">
                <a:latin typeface="Garamond" pitchFamily="18" charset="0"/>
              </a:rPr>
              <a:t>di</a:t>
            </a:r>
            <a:r>
              <a:rPr lang="en-GB" sz="3200" b="1" dirty="0" smtClean="0">
                <a:latin typeface="Garamond" pitchFamily="18" charset="0"/>
              </a:rPr>
              <a:t> </a:t>
            </a:r>
            <a:r>
              <a:rPr lang="en-GB" sz="3200" b="1" dirty="0" err="1" smtClean="0">
                <a:latin typeface="Garamond" pitchFamily="18" charset="0"/>
              </a:rPr>
              <a:t>ogni</a:t>
            </a:r>
            <a:r>
              <a:rPr lang="en-GB" sz="3200" b="1" dirty="0" smtClean="0">
                <a:latin typeface="Garamond" pitchFamily="18" charset="0"/>
              </a:rPr>
              <a:t> </a:t>
            </a:r>
            <a:r>
              <a:rPr lang="en-GB" sz="3200" b="1" dirty="0" err="1" smtClean="0">
                <a:latin typeface="Garamond" pitchFamily="18" charset="0"/>
              </a:rPr>
              <a:t>studente</a:t>
            </a:r>
            <a:r>
              <a:rPr lang="en-GB" sz="3200" dirty="0" smtClean="0">
                <a:latin typeface="Garamond" pitchFamily="18" charset="0"/>
              </a:rPr>
              <a:t>. </a:t>
            </a:r>
          </a:p>
          <a:p>
            <a:pPr lvl="1">
              <a:lnSpc>
                <a:spcPct val="90000"/>
              </a:lnSpc>
              <a:spcBef>
                <a:spcPts val="500"/>
              </a:spcBef>
              <a:buFont typeface="Garamond" pitchFamily="18" charset="0"/>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r>
              <a:rPr lang="en-GB" sz="3200" dirty="0" smtClean="0">
                <a:latin typeface="Garamond" pitchFamily="18" charset="0"/>
              </a:rPr>
              <a:t>     </a:t>
            </a:r>
          </a:p>
          <a:p>
            <a:pPr lvl="1">
              <a:lnSpc>
                <a:spcPct val="90000"/>
              </a:lnSpc>
              <a:spcBef>
                <a:spcPts val="500"/>
              </a:spcBef>
              <a:buFont typeface="Garamond" pitchFamily="18" charset="0"/>
              <a:buNone/>
              <a:tabLst>
                <a:tab pos="738188" algn="l"/>
                <a:tab pos="904875" algn="l"/>
                <a:tab pos="1819275" algn="l"/>
                <a:tab pos="2733675" algn="l"/>
                <a:tab pos="3648075" algn="l"/>
                <a:tab pos="4562475" algn="l"/>
                <a:tab pos="5476875" algn="l"/>
                <a:tab pos="6391275" algn="l"/>
                <a:tab pos="7305675" algn="l"/>
                <a:tab pos="8220075" algn="l"/>
                <a:tab pos="9134475" algn="l"/>
                <a:tab pos="10048875" algn="l"/>
                <a:tab pos="10326688" algn="l"/>
                <a:tab pos="10775950" algn="l"/>
                <a:tab pos="10779125" algn="l"/>
              </a:tabLst>
            </a:pPr>
            <a:r>
              <a:rPr lang="en-GB" sz="3200" dirty="0" smtClean="0">
                <a:latin typeface="Garamond" pitchFamily="18" charset="0"/>
              </a:rPr>
              <a:t>     la </a:t>
            </a:r>
            <a:r>
              <a:rPr lang="en-GB" sz="3200" dirty="0" err="1" smtClean="0">
                <a:latin typeface="Garamond" pitchFamily="18" charset="0"/>
              </a:rPr>
              <a:t>presenza</a:t>
            </a:r>
            <a:r>
              <a:rPr lang="en-GB" sz="3200" dirty="0" smtClean="0">
                <a:latin typeface="Garamond" pitchFamily="18" charset="0"/>
              </a:rPr>
              <a:t> </a:t>
            </a:r>
            <a:r>
              <a:rPr lang="en-GB" sz="3200" dirty="0" err="1" smtClean="0">
                <a:latin typeface="Garamond" pitchFamily="18" charset="0"/>
              </a:rPr>
              <a:t>di</a:t>
            </a:r>
            <a:r>
              <a:rPr lang="en-GB" sz="3200" dirty="0" smtClean="0">
                <a:latin typeface="Garamond" pitchFamily="18" charset="0"/>
              </a:rPr>
              <a:t> bambini e </a:t>
            </a:r>
            <a:r>
              <a:rPr lang="en-GB" sz="3200" dirty="0" err="1" smtClean="0">
                <a:latin typeface="Garamond" pitchFamily="18" charset="0"/>
              </a:rPr>
              <a:t>adolescenti</a:t>
            </a:r>
            <a:r>
              <a:rPr lang="en-GB" sz="3200" dirty="0" smtClean="0">
                <a:latin typeface="Garamond" pitchFamily="18" charset="0"/>
              </a:rPr>
              <a:t> con </a:t>
            </a:r>
            <a:r>
              <a:rPr lang="en-GB" sz="3200" dirty="0" err="1" smtClean="0">
                <a:latin typeface="Garamond" pitchFamily="18" charset="0"/>
              </a:rPr>
              <a:t>radici</a:t>
            </a:r>
            <a:r>
              <a:rPr lang="en-GB" sz="3200" dirty="0" smtClean="0">
                <a:latin typeface="Garamond" pitchFamily="18" charset="0"/>
              </a:rPr>
              <a:t> </a:t>
            </a:r>
            <a:r>
              <a:rPr lang="en-GB" sz="3200" dirty="0" err="1" smtClean="0">
                <a:latin typeface="Garamond" pitchFamily="18" charset="0"/>
              </a:rPr>
              <a:t>culturali</a:t>
            </a:r>
            <a:r>
              <a:rPr lang="en-GB" sz="3200" dirty="0" smtClean="0">
                <a:latin typeface="Garamond" pitchFamily="18" charset="0"/>
              </a:rPr>
              <a:t> diverse è un </a:t>
            </a:r>
            <a:r>
              <a:rPr lang="en-GB" sz="3200" dirty="0" err="1" smtClean="0">
                <a:latin typeface="Garamond" pitchFamily="18" charset="0"/>
              </a:rPr>
              <a:t>fenomeno</a:t>
            </a:r>
            <a:r>
              <a:rPr lang="en-GB" sz="3200" dirty="0" smtClean="0">
                <a:latin typeface="Garamond" pitchFamily="18" charset="0"/>
              </a:rPr>
              <a:t> </a:t>
            </a:r>
            <a:r>
              <a:rPr lang="en-GB" sz="3200" dirty="0" err="1" smtClean="0">
                <a:latin typeface="Garamond" pitchFamily="18" charset="0"/>
              </a:rPr>
              <a:t>ormai</a:t>
            </a:r>
            <a:r>
              <a:rPr lang="en-GB" sz="3200" dirty="0" smtClean="0">
                <a:latin typeface="Garamond" pitchFamily="18" charset="0"/>
              </a:rPr>
              <a:t> </a:t>
            </a:r>
            <a:r>
              <a:rPr lang="en-GB" sz="3200" dirty="0" err="1" smtClean="0">
                <a:latin typeface="Garamond" pitchFamily="18" charset="0"/>
              </a:rPr>
              <a:t>strutturale</a:t>
            </a:r>
            <a:r>
              <a:rPr lang="en-GB" sz="3200" dirty="0" smtClean="0">
                <a:latin typeface="Garamond" pitchFamily="18" charset="0"/>
              </a:rPr>
              <a:t> e non </a:t>
            </a:r>
            <a:r>
              <a:rPr lang="en-GB" sz="3200" dirty="0" err="1" smtClean="0">
                <a:latin typeface="Garamond" pitchFamily="18" charset="0"/>
              </a:rPr>
              <a:t>può</a:t>
            </a:r>
            <a:r>
              <a:rPr lang="en-GB" sz="3200" dirty="0" smtClean="0">
                <a:latin typeface="Garamond" pitchFamily="18" charset="0"/>
              </a:rPr>
              <a:t> </a:t>
            </a:r>
            <a:r>
              <a:rPr lang="en-GB" sz="3200" dirty="0" err="1" smtClean="0">
                <a:latin typeface="Garamond" pitchFamily="18" charset="0"/>
              </a:rPr>
              <a:t>più</a:t>
            </a:r>
            <a:r>
              <a:rPr lang="en-GB" sz="3200" dirty="0" smtClean="0">
                <a:latin typeface="Garamond" pitchFamily="18" charset="0"/>
              </a:rPr>
              <a:t> </a:t>
            </a:r>
            <a:r>
              <a:rPr lang="en-GB" sz="3200" dirty="0" err="1" smtClean="0">
                <a:latin typeface="Garamond" pitchFamily="18" charset="0"/>
              </a:rPr>
              <a:t>essere</a:t>
            </a:r>
            <a:r>
              <a:rPr lang="en-GB" sz="3200" dirty="0" smtClean="0">
                <a:latin typeface="Garamond" pitchFamily="18" charset="0"/>
              </a:rPr>
              <a:t> </a:t>
            </a:r>
            <a:r>
              <a:rPr lang="en-GB" sz="3200" dirty="0" err="1" smtClean="0">
                <a:latin typeface="Garamond" pitchFamily="18" charset="0"/>
              </a:rPr>
              <a:t>considerato</a:t>
            </a:r>
            <a:r>
              <a:rPr lang="en-GB" sz="3200" dirty="0" smtClean="0">
                <a:latin typeface="Garamond" pitchFamily="18" charset="0"/>
              </a:rPr>
              <a:t> </a:t>
            </a:r>
            <a:r>
              <a:rPr lang="en-GB" sz="3200" dirty="0" err="1" smtClean="0">
                <a:latin typeface="Garamond" pitchFamily="18" charset="0"/>
              </a:rPr>
              <a:t>episodico</a:t>
            </a:r>
            <a:r>
              <a:rPr lang="en-GB" sz="3200" dirty="0" smtClean="0">
                <a:latin typeface="Garamond" pitchFamily="18" charset="0"/>
              </a:rPr>
              <a:t>: </a:t>
            </a:r>
            <a:r>
              <a:rPr lang="en-GB" sz="3200" dirty="0" err="1" smtClean="0">
                <a:latin typeface="Garamond" pitchFamily="18" charset="0"/>
              </a:rPr>
              <a:t>deve</a:t>
            </a:r>
            <a:r>
              <a:rPr lang="en-GB" sz="3200" dirty="0" smtClean="0">
                <a:latin typeface="Garamond" pitchFamily="18" charset="0"/>
              </a:rPr>
              <a:t> </a:t>
            </a:r>
            <a:r>
              <a:rPr lang="en-GB" sz="3200" dirty="0" err="1" smtClean="0">
                <a:latin typeface="Garamond" pitchFamily="18" charset="0"/>
              </a:rPr>
              <a:t>trasformarsi</a:t>
            </a:r>
            <a:r>
              <a:rPr lang="en-GB" sz="3200" dirty="0" smtClean="0">
                <a:latin typeface="Garamond" pitchFamily="18" charset="0"/>
              </a:rPr>
              <a:t> in </a:t>
            </a:r>
            <a:r>
              <a:rPr lang="en-GB" sz="3200" b="1" dirty="0" err="1" smtClean="0">
                <a:latin typeface="Garamond" pitchFamily="18" charset="0"/>
              </a:rPr>
              <a:t>un’opportunità</a:t>
            </a:r>
            <a:r>
              <a:rPr lang="en-GB" sz="3200" b="1" dirty="0" smtClean="0">
                <a:latin typeface="Garamond" pitchFamily="18" charset="0"/>
              </a:rPr>
              <a:t> per </a:t>
            </a:r>
            <a:r>
              <a:rPr lang="en-GB" sz="3200" b="1" dirty="0" err="1" smtClean="0">
                <a:latin typeface="Garamond" pitchFamily="18" charset="0"/>
              </a:rPr>
              <a:t>tutti</a:t>
            </a:r>
            <a:r>
              <a:rPr lang="en-GB" sz="3200" dirty="0" smtClean="0">
                <a:latin typeface="Garamond" pitchFamily="18" charset="0"/>
              </a:rPr>
              <a:t>. </a:t>
            </a:r>
          </a:p>
          <a:p>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oggia">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Loggi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Loggi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195</TotalTime>
  <Words>3162</Words>
  <Application>Microsoft Office PowerPoint</Application>
  <PresentationFormat>Presentazione su schermo (4:3)</PresentationFormat>
  <Paragraphs>201</Paragraphs>
  <Slides>41</Slides>
  <Notes>1</Notes>
  <HiddenSlides>0</HiddenSlides>
  <MMClips>0</MMClips>
  <ScaleCrop>false</ScaleCrop>
  <HeadingPairs>
    <vt:vector size="4" baseType="variant">
      <vt:variant>
        <vt:lpstr>Tema</vt:lpstr>
      </vt:variant>
      <vt:variant>
        <vt:i4>1</vt:i4>
      </vt:variant>
      <vt:variant>
        <vt:lpstr>Titoli diapositive</vt:lpstr>
      </vt:variant>
      <vt:variant>
        <vt:i4>41</vt:i4>
      </vt:variant>
    </vt:vector>
  </HeadingPairs>
  <TitlesOfParts>
    <vt:vector size="42" baseType="lpstr">
      <vt:lpstr>Loggia</vt:lpstr>
      <vt:lpstr>SVILUPPO E ATTUAZIONE DI CURRICULI PER UN’EDUCAZIONE PLURILINGUE E INTERCULTURALE</vt:lpstr>
      <vt:lpstr>“Verso la costruzione di Curricoli interculturali: dal canone etnocentrico a quello del cittadino cosmopolita”</vt:lpstr>
      <vt:lpstr>educazione alla responsabilità secondo l'etica della reciprocità e della solidarietà</vt:lpstr>
      <vt:lpstr>I  nodi da sciogliere</vt:lpstr>
      <vt:lpstr>4 parole chiave</vt:lpstr>
      <vt:lpstr>C.M. 205 del 26 luglio 1990</vt:lpstr>
      <vt:lpstr>C.M. 205 del 26 luglio 1990</vt:lpstr>
      <vt:lpstr>centralità della persona</vt:lpstr>
      <vt:lpstr>      UNA “NUOVA CITTADINANZA”  (UNITARIA E PLURALE)‏</vt:lpstr>
      <vt:lpstr>UNA “NUOVA CITTADINANZA” improntata alla tolleranza</vt:lpstr>
      <vt:lpstr>La scuola che unisce</vt:lpstr>
      <vt:lpstr>LA SCUOLA CERNIERA E COLLANTE</vt:lpstr>
      <vt:lpstr>L’immigrato</vt:lpstr>
      <vt:lpstr>I bisogni dell’immigrato</vt:lpstr>
      <vt:lpstr>  bisogni formativi degli immigrati</vt:lpstr>
      <vt:lpstr>IMMIGRAZIONE :  una prospettiva olistica</vt:lpstr>
      <vt:lpstr>LA SFIDA</vt:lpstr>
      <vt:lpstr>Diversita’ e differenziazione</vt:lpstr>
      <vt:lpstr>I numeri dell’integrazione</vt:lpstr>
      <vt:lpstr>L’educazione interculturale si connota nella prassi quotidiana con strategie operative caratterizzate dai seguenti elementi fondamentali:</vt:lpstr>
      <vt:lpstr>Graziella Favaro ha individuato i seguenti filoni entro cui ordinare le esperienze più conosciute e formalizzate di approccio interculturale:</vt:lpstr>
      <vt:lpstr>Didattica dell’accoglienza</vt:lpstr>
      <vt:lpstr>STEP DI INTEGRAZIONE</vt:lpstr>
      <vt:lpstr>Le procedure di accoglienza che la scuola mette in atto possono essere distinte in:</vt:lpstr>
      <vt:lpstr>PRASSI IN USO</vt:lpstr>
      <vt:lpstr>PRATICHE SPERIMENTATE</vt:lpstr>
      <vt:lpstr>“etnocentrismo critico”</vt:lpstr>
      <vt:lpstr>CONTRO GLI STEREOTIPI</vt:lpstr>
      <vt:lpstr>NUOVI CURRICULI SCOLASTICI</vt:lpstr>
      <vt:lpstr>ITALIANO LINGUA SECONDA</vt:lpstr>
      <vt:lpstr>Rivisitare il curricolo in prospettiva interculturale.</vt:lpstr>
      <vt:lpstr>CURRICULO : La multidisciplinarità, l’interdisciplinarità, la transdisciplinarità. </vt:lpstr>
      <vt:lpstr>MULTI-INTER-TRANS…DISCIPLINARITA’</vt:lpstr>
      <vt:lpstr>ELABORAZIONE DEL CURRICOLO</vt:lpstr>
      <vt:lpstr>Group work</vt:lpstr>
      <vt:lpstr>tecniche di animazione</vt:lpstr>
      <vt:lpstr>percorsi didattici interculturali</vt:lpstr>
      <vt:lpstr>Nuove prospettive curriculari</vt:lpstr>
      <vt:lpstr>Come va letto il curricolo</vt:lpstr>
      <vt:lpstr>Nuovo approccio</vt:lpstr>
      <vt:lpstr>bibliografia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SVILUPPO E ATTUAZIONE DI CURRICULI PER UN’EDUCAZIONE PLURILINGUE</dc:title>
  <dc:creator>Asus</dc:creator>
  <cp:lastModifiedBy>user</cp:lastModifiedBy>
  <cp:revision>77</cp:revision>
  <dcterms:created xsi:type="dcterms:W3CDTF">2016-01-06T10:32:24Z</dcterms:created>
  <dcterms:modified xsi:type="dcterms:W3CDTF">2016-01-07T11:37:49Z</dcterms:modified>
</cp:coreProperties>
</file>